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notesMasterIdLst>
    <p:notesMasterId r:id="rId65"/>
  </p:notesMasterIdLst>
  <p:sldIdLst>
    <p:sldId id="327" r:id="rId2"/>
    <p:sldId id="328" r:id="rId3"/>
    <p:sldId id="358" r:id="rId4"/>
    <p:sldId id="360" r:id="rId5"/>
    <p:sldId id="359" r:id="rId6"/>
    <p:sldId id="365" r:id="rId7"/>
    <p:sldId id="329" r:id="rId8"/>
    <p:sldId id="361" r:id="rId9"/>
    <p:sldId id="362" r:id="rId10"/>
    <p:sldId id="366" r:id="rId11"/>
    <p:sldId id="367" r:id="rId12"/>
    <p:sldId id="364" r:id="rId13"/>
    <p:sldId id="333" r:id="rId14"/>
    <p:sldId id="417" r:id="rId15"/>
    <p:sldId id="372" r:id="rId16"/>
    <p:sldId id="369" r:id="rId17"/>
    <p:sldId id="370" r:id="rId18"/>
    <p:sldId id="371" r:id="rId19"/>
    <p:sldId id="368" r:id="rId20"/>
    <p:sldId id="373" r:id="rId21"/>
    <p:sldId id="374" r:id="rId22"/>
    <p:sldId id="375" r:id="rId23"/>
    <p:sldId id="376" r:id="rId24"/>
    <p:sldId id="377" r:id="rId25"/>
    <p:sldId id="378" r:id="rId26"/>
    <p:sldId id="379" r:id="rId27"/>
    <p:sldId id="380" r:id="rId28"/>
    <p:sldId id="381" r:id="rId29"/>
    <p:sldId id="382" r:id="rId30"/>
    <p:sldId id="383" r:id="rId31"/>
    <p:sldId id="384" r:id="rId32"/>
    <p:sldId id="385" r:id="rId33"/>
    <p:sldId id="386" r:id="rId34"/>
    <p:sldId id="405" r:id="rId35"/>
    <p:sldId id="387" r:id="rId36"/>
    <p:sldId id="388" r:id="rId37"/>
    <p:sldId id="389" r:id="rId38"/>
    <p:sldId id="390" r:id="rId39"/>
    <p:sldId id="391" r:id="rId40"/>
    <p:sldId id="392" r:id="rId41"/>
    <p:sldId id="393" r:id="rId42"/>
    <p:sldId id="394" r:id="rId43"/>
    <p:sldId id="395" r:id="rId44"/>
    <p:sldId id="396" r:id="rId45"/>
    <p:sldId id="397" r:id="rId46"/>
    <p:sldId id="398" r:id="rId47"/>
    <p:sldId id="399" r:id="rId48"/>
    <p:sldId id="406" r:id="rId49"/>
    <p:sldId id="400" r:id="rId50"/>
    <p:sldId id="408" r:id="rId51"/>
    <p:sldId id="401" r:id="rId52"/>
    <p:sldId id="402" r:id="rId53"/>
    <p:sldId id="416" r:id="rId54"/>
    <p:sldId id="403" r:id="rId55"/>
    <p:sldId id="404" r:id="rId56"/>
    <p:sldId id="407" r:id="rId57"/>
    <p:sldId id="409" r:id="rId58"/>
    <p:sldId id="410" r:id="rId59"/>
    <p:sldId id="411" r:id="rId60"/>
    <p:sldId id="412" r:id="rId61"/>
    <p:sldId id="413" r:id="rId62"/>
    <p:sldId id="414" r:id="rId63"/>
    <p:sldId id="415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21992" y="1831848"/>
            <a:ext cx="7772400" cy="1372562"/>
          </a:xfrm>
        </p:spPr>
        <p:txBody>
          <a:bodyPr/>
          <a:lstStyle/>
          <a:p>
            <a:pPr>
              <a:defRPr/>
            </a:pPr>
            <a:r>
              <a:rPr lang="sr-Cyrl-RS" dirty="0" smtClean="0">
                <a:effectLst/>
                <a:latin typeface="Calibri" pitchFamily="34" charset="0"/>
                <a:cs typeface="Calibri" pitchFamily="34" charset="0"/>
              </a:rPr>
              <a:t>Античка Грчка</a:t>
            </a:r>
            <a:endParaRPr lang="hr-HR" dirty="0" smtClean="0">
              <a:effectLst/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29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609" y="1009785"/>
            <a:ext cx="8261873" cy="36038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Асклепијев знак – штап обавијен змијом је и данас симбол медицине, али се не зна како је постао. </a:t>
            </a:r>
            <a:endParaRPr lang="en-US" dirty="0" smtClean="0"/>
          </a:p>
          <a:p>
            <a:pPr algn="just"/>
            <a:r>
              <a:rPr lang="ru-RU" dirty="0" smtClean="0"/>
              <a:t>Асклепију </a:t>
            </a:r>
            <a:r>
              <a:rPr lang="ru-RU" dirty="0"/>
              <a:t>су посвећени бројни храмови – у Kосу, Kниду, Епидауру, Пергаму, и на Балканском полуострву у Цавтату, Солину, Љубљани, Земуну. </a:t>
            </a:r>
            <a:endParaRPr lang="en-US" dirty="0" smtClean="0"/>
          </a:p>
          <a:p>
            <a:pPr algn="just"/>
            <a:r>
              <a:rPr lang="ru-RU" dirty="0" smtClean="0"/>
              <a:t>У </a:t>
            </a:r>
            <a:r>
              <a:rPr lang="ru-RU" dirty="0"/>
              <a:t>те храмове долазили су болесници, обраћали се Асклепију молитвама и жртвама, а уз то је спровођен и читав ритуал у виду поста, купања, кађења мирисним травама и сл.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endParaRPr lang="en-US" dirty="0"/>
          </a:p>
        </p:txBody>
      </p:sp>
      <p:pic>
        <p:nvPicPr>
          <p:cNvPr id="4" name="Picture 2" descr="Asclepi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3390" y="3608832"/>
            <a:ext cx="2493391" cy="259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7067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8229600" cy="4114800"/>
          </a:xfrm>
        </p:spPr>
        <p:txBody>
          <a:bodyPr>
            <a:normAutofit fontScale="92500" lnSpcReduction="10000"/>
          </a:bodyPr>
          <a:lstStyle/>
          <a:p>
            <a:pPr marL="365760" indent="-256032" algn="just">
              <a:spcAft>
                <a:spcPts val="0"/>
              </a:spcAft>
              <a:buFont typeface="Wingdings 3"/>
              <a:buChar char=""/>
              <a:defRPr/>
            </a:pPr>
            <a:r>
              <a:rPr lang="sr-Cyrl-CS" sz="2900" dirty="0">
                <a:latin typeface="Calibri" pitchFamily="34" charset="0"/>
                <a:cs typeface="Calibri" pitchFamily="34" charset="0"/>
              </a:rPr>
              <a:t>Медицина се развијала </a:t>
            </a:r>
            <a:r>
              <a:rPr lang="sr-Cyrl-CS" sz="2900" b="1" dirty="0">
                <a:latin typeface="Calibri" pitchFamily="34" charset="0"/>
                <a:cs typeface="Calibri" pitchFamily="34" charset="0"/>
              </a:rPr>
              <a:t>при храмовима бога</a:t>
            </a:r>
            <a:r>
              <a:rPr lang="sr-Cyrl-CS" sz="29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2900" b="1" i="1" dirty="0">
                <a:latin typeface="Calibri" pitchFamily="34" charset="0"/>
                <a:cs typeface="Calibri" pitchFamily="34" charset="0"/>
              </a:rPr>
              <a:t>Asklepija,</a:t>
            </a:r>
            <a:r>
              <a:rPr lang="sr-Latn-CS" sz="29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900" dirty="0">
                <a:latin typeface="Calibri" pitchFamily="34" charset="0"/>
                <a:cs typeface="Calibri" pitchFamily="34" charset="0"/>
              </a:rPr>
              <a:t>где су се лечењем бавили </a:t>
            </a:r>
            <a:r>
              <a:rPr lang="sr-Cyrl-CS" sz="2900" b="1" dirty="0">
                <a:latin typeface="Calibri" pitchFamily="34" charset="0"/>
                <a:cs typeface="Calibri" pitchFamily="34" charset="0"/>
              </a:rPr>
              <a:t>свештеници</a:t>
            </a:r>
            <a:r>
              <a:rPr lang="sr-Cyrl-CS" sz="2900" dirty="0">
                <a:latin typeface="Calibri" pitchFamily="34" charset="0"/>
                <a:cs typeface="Calibri" pitchFamily="34" charset="0"/>
              </a:rPr>
              <a:t>, од којих су настале </a:t>
            </a:r>
            <a:r>
              <a:rPr lang="sr-Cyrl-CS" sz="2900" b="1" dirty="0">
                <a:latin typeface="Calibri" pitchFamily="34" charset="0"/>
                <a:cs typeface="Calibri" pitchFamily="34" charset="0"/>
              </a:rPr>
              <a:t>породице асклепијада</a:t>
            </a:r>
            <a:r>
              <a:rPr lang="sr-Cyrl-CS" sz="2900" dirty="0">
                <a:latin typeface="Calibri" pitchFamily="34" charset="0"/>
                <a:cs typeface="Calibri" pitchFamily="34" charset="0"/>
              </a:rPr>
              <a:t>, практичних лекара. </a:t>
            </a:r>
          </a:p>
          <a:p>
            <a:pPr marL="365760" indent="-256032" algn="just">
              <a:spcAft>
                <a:spcPts val="0"/>
              </a:spcAft>
              <a:buFont typeface="Wingdings 3"/>
              <a:buChar char=""/>
              <a:defRPr/>
            </a:pPr>
            <a:r>
              <a:rPr lang="sr-Cyrl-CS" sz="2900" dirty="0">
                <a:latin typeface="Calibri" pitchFamily="34" charset="0"/>
                <a:cs typeface="Calibri" pitchFamily="34" charset="0"/>
              </a:rPr>
              <a:t>Култ</a:t>
            </a:r>
            <a:r>
              <a:rPr lang="sr-Cyrl-CS" sz="29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2900" i="1" dirty="0">
                <a:latin typeface="Calibri" pitchFamily="34" charset="0"/>
                <a:cs typeface="Calibri" pitchFamily="34" charset="0"/>
              </a:rPr>
              <a:t>Asklepija</a:t>
            </a:r>
            <a:r>
              <a:rPr lang="sr-Latn-CS" sz="2900" dirty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900" dirty="0">
                <a:latin typeface="Calibri" pitchFamily="34" charset="0"/>
                <a:cs typeface="Calibri" pitchFamily="34" charset="0"/>
              </a:rPr>
              <a:t>био је раширен дуж обале Средоземног мора, а у Грчкој је било много светилишта, као </a:t>
            </a:r>
            <a:r>
              <a:rPr lang="sr-Latn-CS" sz="2900" dirty="0">
                <a:latin typeface="Calibri" pitchFamily="34" charset="0"/>
                <a:cs typeface="Calibri" pitchFamily="34" charset="0"/>
              </a:rPr>
              <a:t>Epidaurus, Rodos, Melos, Samos, Kos i Knidos. </a:t>
            </a:r>
            <a:endParaRPr lang="sr-Cyrl-CS" sz="2900" dirty="0">
              <a:latin typeface="Calibri" pitchFamily="34" charset="0"/>
              <a:cs typeface="Calibri" pitchFamily="34" charset="0"/>
            </a:endParaRPr>
          </a:p>
          <a:p>
            <a:pPr marL="365760" indent="-256032" algn="just">
              <a:spcAft>
                <a:spcPts val="0"/>
              </a:spcAft>
              <a:buFont typeface="Wingdings 3"/>
              <a:buChar char=""/>
              <a:defRPr/>
            </a:pPr>
            <a:r>
              <a:rPr lang="sr-Latn-CS" sz="2900" b="1" dirty="0">
                <a:latin typeface="Calibri" pitchFamily="34" charset="0"/>
                <a:cs typeface="Calibri" pitchFamily="34" charset="0"/>
              </a:rPr>
              <a:t>Epidaurus </a:t>
            </a:r>
            <a:r>
              <a:rPr lang="sr-Cyrl-CS" sz="2900" dirty="0">
                <a:latin typeface="Calibri" pitchFamily="34" charset="0"/>
                <a:cs typeface="Calibri" pitchFamily="34" charset="0"/>
              </a:rPr>
              <a:t>је био најпознатије лечилиште старога 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923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524000"/>
            <a:ext cx="8261873" cy="419906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Свештеници – при храмовима звали су се асклепијади, а касније су тај назив имали сви грчки лекари, а с </a:t>
            </a:r>
            <a:r>
              <a:rPr lang="ru-RU" dirty="0" smtClean="0"/>
              <a:t>временом </a:t>
            </a:r>
            <a:r>
              <a:rPr lang="ru-RU" dirty="0"/>
              <a:t>само истакнути лекари, међу којима и Хипократ. </a:t>
            </a:r>
            <a:endParaRPr lang="en-US" dirty="0" smtClean="0"/>
          </a:p>
          <a:p>
            <a:pPr algn="just"/>
            <a:r>
              <a:rPr lang="ru-RU" dirty="0" smtClean="0"/>
              <a:t>У </a:t>
            </a:r>
            <a:r>
              <a:rPr lang="ru-RU" dirty="0"/>
              <a:t>грчкој медицини култ Асклепија владао је све до </a:t>
            </a:r>
            <a:r>
              <a:rPr lang="en-US" dirty="0" smtClean="0"/>
              <a:t>VI</a:t>
            </a:r>
            <a:r>
              <a:rPr lang="ru-RU" dirty="0" smtClean="0"/>
              <a:t> в.п</a:t>
            </a:r>
            <a:r>
              <a:rPr lang="en-US" dirty="0" smtClean="0"/>
              <a:t>.</a:t>
            </a:r>
            <a:r>
              <a:rPr lang="ru-RU" dirty="0" smtClean="0"/>
              <a:t>н</a:t>
            </a:r>
            <a:r>
              <a:rPr lang="en-US" dirty="0" smtClean="0"/>
              <a:t>.</a:t>
            </a:r>
            <a:r>
              <a:rPr lang="ru-RU" dirty="0" smtClean="0"/>
              <a:t>е, </a:t>
            </a:r>
            <a:r>
              <a:rPr lang="ru-RU" dirty="0"/>
              <a:t>када, појавом филозофа, настаје нова фаза у развоју медицине. Неки од филозофа били су и лекари, а и они који нису били лекари, своја размишљања су протегли и на медицину. </a:t>
            </a:r>
            <a:endParaRPr lang="en-US" dirty="0" smtClean="0"/>
          </a:p>
          <a:p>
            <a:pPr algn="just"/>
            <a:r>
              <a:rPr lang="ru-RU" dirty="0" smtClean="0"/>
              <a:t>Они </a:t>
            </a:r>
            <a:r>
              <a:rPr lang="ru-RU" dirty="0"/>
              <a:t>су уместо духова и демона стављали природне елементе и силе од којих је све постало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r>
              <a:rPr lang="ru-RU" dirty="0" smtClean="0"/>
              <a:t> </a:t>
            </a:r>
            <a:r>
              <a:rPr lang="ru-RU" dirty="0"/>
              <a:t>Филозофи природе који су настојали да упознају узроке и промене природних појава, њихову суштину и постанак, до сазнања су долазили посматрањем природе и њених појава.</a:t>
            </a:r>
          </a:p>
          <a:p>
            <a:endParaRPr lang="ru-RU" dirty="0"/>
          </a:p>
          <a:p>
            <a:r>
              <a:rPr lang="ru-R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0649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447800"/>
            <a:ext cx="8229600" cy="41148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Лечење углавном, </a:t>
            </a:r>
            <a:r>
              <a:rPr lang="sr-Cyrl-CS" sz="2900" b="1" dirty="0">
                <a:latin typeface="Calibri" panose="020F0502020204030204" pitchFamily="34" charset="0"/>
                <a:cs typeface="Calibri" panose="020F0502020204030204" pitchFamily="34" charset="0"/>
              </a:rPr>
              <a:t>емпиријско</a:t>
            </a:r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 и заснивало се на </a:t>
            </a:r>
            <a:r>
              <a:rPr lang="sr-Cyrl-CS" sz="2900" b="1" dirty="0">
                <a:latin typeface="Calibri" panose="020F0502020204030204" pitchFamily="34" charset="0"/>
                <a:cs typeface="Calibri" panose="020F0502020204030204" pitchFamily="34" charset="0"/>
              </a:rPr>
              <a:t>сугестивним ефектима</a:t>
            </a:r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 eaLnBrk="1" hangingPunct="1"/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CS" sz="2900" b="1" dirty="0">
                <a:latin typeface="Calibri" panose="020F0502020204030204" pitchFamily="34" charset="0"/>
                <a:cs typeface="Calibri" panose="020F0502020204030204" pitchFamily="34" charset="0"/>
              </a:rPr>
              <a:t>Прва фаза</a:t>
            </a:r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 се састојала у доласку болесника из разних крајева земље и у њиховом </a:t>
            </a:r>
            <a:r>
              <a:rPr lang="sr-Cyrl-CS" sz="2900" b="1" dirty="0">
                <a:latin typeface="Calibri" panose="020F0502020204030204" pitchFamily="34" charset="0"/>
                <a:cs typeface="Calibri" panose="020F0502020204030204" pitchFamily="34" charset="0"/>
              </a:rPr>
              <a:t>окупљању испред храмова</a:t>
            </a:r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, где су и спавали. </a:t>
            </a:r>
          </a:p>
          <a:p>
            <a:pPr algn="just" eaLnBrk="1" hangingPunct="1"/>
            <a:r>
              <a:rPr lang="sr-Cyrl-CS" sz="2900" dirty="0">
                <a:latin typeface="Calibri" panose="020F0502020204030204" pitchFamily="34" charset="0"/>
                <a:cs typeface="Calibri" panose="020F0502020204030204" pitchFamily="34" charset="0"/>
              </a:rPr>
              <a:t>Свештеници су обилазили болеснике, слушали на шта се жале, давали им савете за лечење и тумачили снове. </a:t>
            </a:r>
          </a:p>
        </p:txBody>
      </p:sp>
    </p:spTree>
    <p:extLst>
      <p:ext uri="{BB962C8B-B14F-4D97-AF65-F5344CB8AC3E}">
        <p14:creationId xmlns:p14="http://schemas.microsoft.com/office/powerpoint/2010/main" xmlns="" val="971740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569" y="1524000"/>
            <a:ext cx="8335026" cy="4199069"/>
          </a:xfrm>
        </p:spPr>
        <p:txBody>
          <a:bodyPr>
            <a:normAutofit fontScale="92500" lnSpcReduction="20000"/>
          </a:bodyPr>
          <a:lstStyle/>
          <a:p>
            <a:pPr marL="365760" lvl="0" indent="-256032" algn="just">
              <a:lnSpc>
                <a:spcPct val="85000"/>
              </a:lnSpc>
              <a:buClr>
                <a:srgbClr val="AA2B1E"/>
              </a:buClr>
              <a:buFont typeface="Wingdings 3"/>
              <a:buChar char=""/>
              <a:defRPr/>
            </a:pP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Ритуали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кађењем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купањем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мирисним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травама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...</a:t>
            </a:r>
          </a:p>
          <a:p>
            <a:pPr marL="365760" lvl="0" indent="-256032" algn="just">
              <a:lnSpc>
                <a:spcPct val="85000"/>
              </a:lnSpc>
              <a:buClr>
                <a:srgbClr val="AA2B1E"/>
              </a:buClr>
              <a:buFont typeface="Wingdings 3"/>
              <a:buChar char=""/>
              <a:defRPr/>
            </a:pP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Терапија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је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заснована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на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сновима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визијама</a:t>
            </a:r>
            <a:endParaRPr lang="en-US" sz="2800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365760" lvl="0" indent="-256032" algn="just">
              <a:lnSpc>
                <a:spcPct val="85000"/>
              </a:lnSpc>
              <a:buClr>
                <a:srgbClr val="AA2B1E"/>
              </a:buClr>
              <a:buFont typeface="Wingdings 3"/>
              <a:buChar char=""/>
              <a:defRPr/>
            </a:pP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у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ауторитете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њихову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б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езусловна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вера</a:t>
            </a:r>
            <a:r>
              <a:rPr lang="sr-Cyrl-R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и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сп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особност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да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исцељују</a:t>
            </a:r>
            <a:endParaRPr lang="sr-Cyrl-RS" sz="2800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365760" lvl="0" indent="-256032" algn="just">
              <a:buClr>
                <a:srgbClr val="AA2B1E"/>
              </a:buClr>
              <a:buFont typeface="Wingdings 3"/>
              <a:buChar char=""/>
              <a:defRPr/>
            </a:pPr>
            <a:r>
              <a:rPr lang="sr-Cyrl-C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Болесници су се молили и приносили жртве. Уласком у сам храм обављала се церемонија уз присуство свештеника обучених у свечане одоре: очекивала се појава асклепијада и оздрављење.</a:t>
            </a:r>
          </a:p>
          <a:p>
            <a:pPr marL="365760" lvl="0" indent="-256032" algn="just">
              <a:buClr>
                <a:srgbClr val="AA2B1E"/>
              </a:buClr>
              <a:buFont typeface="Wingdings 3"/>
              <a:buChar char=""/>
              <a:defRPr/>
            </a:pPr>
            <a:r>
              <a:rPr lang="sr-Cyrl-C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Болесници би  давали разне заветне дарове, обично начињене од сребра, бронзе, камена или дрвета, у облику оболелог органа који је требало да буде излечен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1672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Филозофи су се бавили филозофијом али 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разним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гранама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науке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биологијом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физиком,математиком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геометријом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астрономијом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па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лекарством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политиком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6739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706880"/>
            <a:ext cx="8261873" cy="4016189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/>
              <a:t>Талес из Милета (639-544 г.пне), један од првих, сматрао је да је све настало из једне праматерије – воде. Он је оснивач грчке науке и материјалистичке филозофије и оснивач чувене Милетске школе.</a:t>
            </a:r>
          </a:p>
          <a:p>
            <a:endParaRPr lang="sr-Cyrl-RS" dirty="0"/>
          </a:p>
          <a:p>
            <a:r>
              <a:rPr lang="sr-Cyrl-RS" dirty="0"/>
              <a:t>Анаксимандар (610 – 565 г.пне), Талесов ученик и следбеник, сматра да је праузрок свега бескрајна материја (апејрон) из које је настао сав живи свет и космос.</a:t>
            </a:r>
          </a:p>
          <a:p>
            <a:endParaRPr lang="sr-Cyrl-RS" dirty="0"/>
          </a:p>
          <a:p>
            <a:r>
              <a:rPr lang="sr-Cyrl-RS" dirty="0"/>
              <a:t>Анаксимен, ученик Анаксимандра, сматра да је праузрок свега ваздух, чије згушњавање и разређење узрокује све, па и најважније животне феномене. Зачетник је погрешне теорије (пенуматска) да артерије садрже ваздух, што је оповргнуто тек у </a:t>
            </a:r>
            <a:r>
              <a:rPr lang="en-US" dirty="0"/>
              <a:t>X</a:t>
            </a:r>
            <a:r>
              <a:rPr lang="sr-Cyrl-RS" dirty="0"/>
              <a:t>ВИИ веку.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6643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170432"/>
            <a:ext cx="8261873" cy="455263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Питагора (око 570-489 г.пне), математичар, физичар, а вероватно лекар, је сасвим другог мишљења – суштина стварности је у улози хармоније и броја у природним збивањима. </a:t>
            </a:r>
            <a:endParaRPr lang="ru-RU" dirty="0" smtClean="0"/>
          </a:p>
          <a:p>
            <a:pPr algn="just"/>
            <a:r>
              <a:rPr lang="ru-RU" dirty="0" smtClean="0"/>
              <a:t>Питагора </a:t>
            </a:r>
            <a:r>
              <a:rPr lang="ru-RU" dirty="0"/>
              <a:t>је творац идеалистичког схватања природе и човека. У његовој школи се и експериментисало, чиме је нађено решење музичком интервалу – промена висине гласа према дужини ударене жице. </a:t>
            </a:r>
            <a:endParaRPr lang="ru-RU" dirty="0" smtClean="0"/>
          </a:p>
          <a:p>
            <a:pPr algn="just"/>
            <a:r>
              <a:rPr lang="ru-RU" dirty="0" smtClean="0"/>
              <a:t>Заправо</a:t>
            </a:r>
            <a:r>
              <a:rPr lang="ru-RU" dirty="0"/>
              <a:t>, он је у Kрелону основао медицинску школу где су настале прве медицинске теорије. Утицај његове школе на медицину био је јак и дуготрајан, а сам се бавио анатомијом, а посебно су га занимали проблеми размножавања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/>
              <a:t>Алкмеон (око 500 г.пне), Питагорин ученик, био је најпознатији лекар пре Хипократа. Први је вршио секције животиња и открио је видни живац и Еустахијеву тубу, протумачио порекло сперме итд. </a:t>
            </a:r>
            <a:endParaRPr lang="ru-RU" dirty="0" smtClean="0"/>
          </a:p>
          <a:p>
            <a:pPr algn="just"/>
            <a:r>
              <a:rPr lang="ru-RU" dirty="0" smtClean="0"/>
              <a:t>Такође</a:t>
            </a:r>
            <a:r>
              <a:rPr lang="ru-RU" dirty="0"/>
              <a:t>, први је утврдио да је мозак центар памћења, а не срце. Разликовао је артерије и вене.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3068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304544"/>
            <a:ext cx="8261873" cy="441852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Хераклит (почетак </a:t>
            </a:r>
            <a:r>
              <a:rPr lang="sr-Latn-RS" dirty="0"/>
              <a:t>V</a:t>
            </a:r>
            <a:r>
              <a:rPr lang="ru-RU" dirty="0" smtClean="0"/>
              <a:t> в.п</a:t>
            </a:r>
            <a:r>
              <a:rPr lang="sr-Latn-RS" dirty="0" smtClean="0"/>
              <a:t>.</a:t>
            </a:r>
            <a:r>
              <a:rPr lang="ru-RU" dirty="0" smtClean="0"/>
              <a:t>н</a:t>
            </a:r>
            <a:r>
              <a:rPr lang="sr-Latn-RS" dirty="0" smtClean="0"/>
              <a:t>.</a:t>
            </a:r>
            <a:r>
              <a:rPr lang="ru-RU" dirty="0" smtClean="0"/>
              <a:t>е</a:t>
            </a:r>
            <a:r>
              <a:rPr lang="sr-Latn-RS" dirty="0" smtClean="0"/>
              <a:t>.</a:t>
            </a:r>
            <a:r>
              <a:rPr lang="ru-RU" dirty="0" smtClean="0"/>
              <a:t>) </a:t>
            </a:r>
            <a:r>
              <a:rPr lang="ru-RU" dirty="0"/>
              <a:t>је оснивач дијалектике, а као праелеменат сматра ватру. Постанак космоса своди на борбу супротности.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Сви ови филозофи, а нарочито они који су били и лекари, веома су заслужни за развој природних наука и медицине, посебно анатомије и физиологије. Свакако најзаслужнији су за развој материјалистичког и дијалектичког погледа на свет у борби против митологије и религије, а њихови закључци су веома значајни за даљи развој медицине.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У </a:t>
            </a:r>
            <a:r>
              <a:rPr lang="sr-Latn-RS" dirty="0"/>
              <a:t>V</a:t>
            </a:r>
            <a:r>
              <a:rPr lang="ru-RU" dirty="0" smtClean="0"/>
              <a:t> </a:t>
            </a:r>
            <a:r>
              <a:rPr lang="ru-RU" dirty="0"/>
              <a:t>веку пре нове ере настаје друго раздобље у развоју грчке филозофске мисли која је утицала на још снажнији развој медицине. Међу филозофима тога века најзнаменитији су Емпедокло, Анаксагора, Леукип и Демокрит.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20888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mpedok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4717" y="1590608"/>
            <a:ext cx="2095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mokr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7863" y="1933508"/>
            <a:ext cx="20955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naksago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5655" y="2276409"/>
            <a:ext cx="23812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0070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987297" y="1326777"/>
            <a:ext cx="8261873" cy="3603812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Античкa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Грчка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Стара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Грчка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Хеленска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цивилизација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почела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уздиже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током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8.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векa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п. н. е. и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периодом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који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уследио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након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пропасти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Микенске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цивилизације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и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која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развила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подручју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континенталне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Грчке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Мале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Азије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Медитерана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обалама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Црног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мора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до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146.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п.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н. е.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када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Грчка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освојена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стране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Римске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републике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98768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902208"/>
            <a:ext cx="8261873" cy="4820861"/>
          </a:xfrm>
        </p:spPr>
        <p:txBody>
          <a:bodyPr>
            <a:noAutofit/>
          </a:bodyPr>
          <a:lstStyle/>
          <a:p>
            <a:r>
              <a:rPr lang="ru-RU" sz="2000" dirty="0"/>
              <a:t>Емпедокло (око 490-435 г.пне), филозоф, песник физичар, лекар и социјални реформатор, сматра да је све настало из четири елемента (вода, ватра, ваздух и земља) чијим мешањем стварају све разноликости света. </a:t>
            </a:r>
            <a:endParaRPr lang="sr-Latn-RS" sz="2000" dirty="0" smtClean="0"/>
          </a:p>
          <a:p>
            <a:r>
              <a:rPr lang="ru-RU" sz="2000" dirty="0" smtClean="0"/>
              <a:t>Те </a:t>
            </a:r>
            <a:r>
              <a:rPr lang="ru-RU" sz="2000" dirty="0"/>
              <a:t>елементе покрећу две силе – љубав и мржња. Болест настаје поремећајем равнотеже тих елемената. </a:t>
            </a:r>
            <a:endParaRPr lang="sr-Latn-RS" sz="2000" dirty="0" smtClean="0"/>
          </a:p>
          <a:p>
            <a:r>
              <a:rPr lang="ru-RU" sz="2000" dirty="0" smtClean="0"/>
              <a:t>За </a:t>
            </a:r>
            <a:r>
              <a:rPr lang="ru-RU" sz="2000" dirty="0"/>
              <a:t>медицину је значајан јер је открио ушни лабиринт и поставио теорију слуха. Тврдио је да крв дотиче у срце и отиче из њега, што је узроковано респираторним ритмом. </a:t>
            </a:r>
            <a:endParaRPr lang="sr-Latn-RS" sz="2000" dirty="0" smtClean="0"/>
          </a:p>
          <a:p>
            <a:r>
              <a:rPr lang="ru-RU" sz="2000" dirty="0" smtClean="0"/>
              <a:t>Такође</a:t>
            </a:r>
            <a:r>
              <a:rPr lang="ru-RU" sz="2000" dirty="0"/>
              <a:t>, знао је да се дисање не одвија само кроз плућа, већ и преко коже. </a:t>
            </a:r>
            <a:endParaRPr lang="sr-Latn-RS" sz="2000" dirty="0" smtClean="0"/>
          </a:p>
          <a:p>
            <a:r>
              <a:rPr lang="ru-RU" sz="2000" dirty="0" smtClean="0"/>
              <a:t>Знао </a:t>
            </a:r>
            <a:r>
              <a:rPr lang="ru-RU" sz="2000" dirty="0"/>
              <a:t>је за велики значај хигијене, па је у борби против маларије препоручивао исушивање мочвара.</a:t>
            </a:r>
          </a:p>
          <a:p>
            <a:r>
              <a:rPr lang="ru-RU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237049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105" y="1375545"/>
            <a:ext cx="8261873" cy="3603812"/>
          </a:xfrm>
        </p:spPr>
        <p:txBody>
          <a:bodyPr/>
          <a:lstStyle/>
          <a:p>
            <a:endParaRPr lang="ru-RU" dirty="0"/>
          </a:p>
          <a:p>
            <a:pPr algn="just"/>
            <a:r>
              <a:rPr lang="ru-RU" dirty="0"/>
              <a:t>Анаксагора (око 490-428 г.пне) је сматрао да је материја непроме</a:t>
            </a:r>
            <a:r>
              <a:rPr lang="sr-Cyrl-RS" dirty="0"/>
              <a:t>њ</a:t>
            </a:r>
            <a:r>
              <a:rPr lang="ru-RU" dirty="0"/>
              <a:t>ива и вечита, да нема ни почетак ни крај и да не постоји настајање ни из чега. За медицину је значајан јер је сецирао животиње и вршио експерименте. Тако је открио латералне мождане вентрикуле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7043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913" y="1448697"/>
            <a:ext cx="8261873" cy="360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Леукип је остнивач атомистичке теорије. Био је савременик Емпедокла и Анаксагоре.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Демокрит (494-404 г.пне) је био Леукипов ученик, дао је механичко тумачење свемира.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Овакав развој филозофије утицао је да се развије до врхунца – способност запажања, посматрања природних појава и тумачења тих појава. Уз то, а и економски напредак због развоја трговине, дошло је до наглог процвата уметности, књижевности, науке, а посебно природних наука, те и изванредног напретка медицине.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897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938784"/>
            <a:ext cx="8261873" cy="478428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У то време је дошло до појаве сасвим новог типа лекара – несвештеника, који су се школовали у медицинским школама ван храмова и где нису предавали свештеници, где је владала слобода, те и није било утицаја религије и магије. Најстарије и најпознатије такве школе биле су у Kниду и Kосу. </a:t>
            </a:r>
            <a:endParaRPr lang="ru-RU" dirty="0" smtClean="0"/>
          </a:p>
          <a:p>
            <a:pPr algn="just"/>
            <a:r>
              <a:rPr lang="ru-RU" dirty="0" smtClean="0"/>
              <a:t>Те </a:t>
            </a:r>
            <a:r>
              <a:rPr lang="ru-RU" dirty="0"/>
              <a:t>две школе су се разликовале по својим теоријским поставкама, што је било значајно за развој науке. Тако је школа у Kниду гледала на човека анатомски, полажучи тежиште на дијагностику и локализацију болести у појединим органима и прирнењивала локалну терапију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Насупрот </a:t>
            </a:r>
            <a:r>
              <a:rPr lang="ru-RU" dirty="0"/>
              <a:t>њој, школа у Kосу гледала је организам човека као целину, сматрајући битним физиолошке функције. По њима терапијски поступци имају за циљ јачање организма. У овој школи тежиште је давано прогностици, а не дијагностици.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5693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865632"/>
            <a:ext cx="8261873" cy="485743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У овим школама школовали су се бројни лекари, па је Стара Грчка успоставила и одређену организацију здравствене службе. </a:t>
            </a:r>
            <a:endParaRPr lang="ru-RU" dirty="0" smtClean="0"/>
          </a:p>
          <a:p>
            <a:pPr algn="just"/>
            <a:r>
              <a:rPr lang="ru-RU" dirty="0" smtClean="0"/>
              <a:t>У </a:t>
            </a:r>
            <a:r>
              <a:rPr lang="ru-RU" dirty="0"/>
              <a:t>градовима и општинама били су постављени стални лекари (демируга), који су лечили мештане бесплатно у свом стану где су имали ординацију. </a:t>
            </a:r>
            <a:endParaRPr lang="ru-RU" dirty="0" smtClean="0"/>
          </a:p>
          <a:p>
            <a:pPr algn="just"/>
            <a:r>
              <a:rPr lang="ru-RU" dirty="0" smtClean="0"/>
              <a:t>У </a:t>
            </a:r>
            <a:r>
              <a:rPr lang="ru-RU" dirty="0"/>
              <a:t>ординацији су вршили и операције и задржавали оперисане у својој кући до опоравка. </a:t>
            </a:r>
            <a:endParaRPr lang="ru-RU" dirty="0" smtClean="0"/>
          </a:p>
          <a:p>
            <a:pPr algn="just"/>
            <a:r>
              <a:rPr lang="ru-RU" dirty="0" smtClean="0"/>
              <a:t>Све </a:t>
            </a:r>
            <a:r>
              <a:rPr lang="ru-RU" dirty="0"/>
              <a:t>трошкове плаћале су општине које су средства за то убирале посебним порезима. </a:t>
            </a:r>
            <a:endParaRPr lang="ru-RU" dirty="0" smtClean="0"/>
          </a:p>
          <a:p>
            <a:pPr algn="just"/>
            <a:r>
              <a:rPr lang="ru-RU" dirty="0" smtClean="0"/>
              <a:t>За </a:t>
            </a:r>
            <a:r>
              <a:rPr lang="ru-RU" dirty="0"/>
              <a:t>насеља где није било стално постављених лекара, одређени су други лекари (периодеути), који су путовали од насеља до насеља и обилазили и лечили болеснике у тим местима. </a:t>
            </a:r>
            <a:endParaRPr lang="ru-RU" dirty="0" smtClean="0"/>
          </a:p>
          <a:p>
            <a:pPr algn="just"/>
            <a:r>
              <a:rPr lang="ru-RU" dirty="0" smtClean="0"/>
              <a:t>Најзад</a:t>
            </a:r>
            <a:r>
              <a:rPr lang="ru-RU" dirty="0"/>
              <a:t>, било је и приватних лекара који су директно наплаћивали своје услуге, према погодби са болесником.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6864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06881" y="1436505"/>
            <a:ext cx="8261873" cy="360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Старогрчки лекари су већ у </a:t>
            </a:r>
            <a:r>
              <a:rPr lang="sr-Latn-RS" dirty="0" smtClean="0"/>
              <a:t>V</a:t>
            </a:r>
            <a:r>
              <a:rPr lang="ru-RU" dirty="0" smtClean="0"/>
              <a:t> в.п</a:t>
            </a:r>
            <a:r>
              <a:rPr lang="sr-Latn-RS" dirty="0"/>
              <a:t>.</a:t>
            </a:r>
            <a:r>
              <a:rPr lang="ru-RU" dirty="0" smtClean="0"/>
              <a:t>н</a:t>
            </a:r>
            <a:r>
              <a:rPr lang="sr-Latn-RS" dirty="0" smtClean="0"/>
              <a:t>.</a:t>
            </a:r>
            <a:r>
              <a:rPr lang="ru-RU" dirty="0" smtClean="0"/>
              <a:t>е</a:t>
            </a:r>
            <a:r>
              <a:rPr lang="ru-RU" dirty="0"/>
              <a:t>. створили своје удружење и два пута годишње приређивали своје свечаности. </a:t>
            </a:r>
            <a:endParaRPr lang="ru-RU" dirty="0" smtClean="0"/>
          </a:p>
          <a:p>
            <a:pPr algn="just"/>
            <a:endParaRPr lang="sr-Latn-RS" dirty="0" smtClean="0"/>
          </a:p>
          <a:p>
            <a:pPr algn="just"/>
            <a:r>
              <a:rPr lang="ru-RU" dirty="0" smtClean="0"/>
              <a:t>Порођаје </a:t>
            </a:r>
            <a:r>
              <a:rPr lang="ru-RU" dirty="0"/>
              <a:t>нису вршили лекари, већ бабице, а у компликованим случајевима лекари су помагали бабицама. </a:t>
            </a:r>
            <a:endParaRPr lang="ru-RU" dirty="0" smtClean="0"/>
          </a:p>
          <a:p>
            <a:pPr marL="0" indent="0" algn="just">
              <a:buNone/>
            </a:pPr>
            <a:endParaRPr lang="sr-Latn-RS" dirty="0" smtClean="0"/>
          </a:p>
          <a:p>
            <a:pPr algn="just"/>
            <a:r>
              <a:rPr lang="ru-RU" dirty="0" smtClean="0"/>
              <a:t>Kао </a:t>
            </a:r>
            <a:r>
              <a:rPr lang="ru-RU" dirty="0"/>
              <a:t>што се види, </a:t>
            </a:r>
            <a:r>
              <a:rPr lang="ru-RU" dirty="0" smtClean="0"/>
              <a:t>још стари </a:t>
            </a:r>
            <a:r>
              <a:rPr lang="ru-RU" dirty="0"/>
              <a:t>Грци су имали добро организовану здравствену службу и сваком грађанину обезбеђивали здравствену заштиту.</a:t>
            </a:r>
          </a:p>
          <a:p>
            <a:pPr algn="just"/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7901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99" y="873965"/>
            <a:ext cx="9286993" cy="1202485"/>
          </a:xfrm>
        </p:spPr>
        <p:txBody>
          <a:bodyPr/>
          <a:lstStyle/>
          <a:p>
            <a:r>
              <a:rPr lang="sr-Cyrl-RS" dirty="0" smtClean="0"/>
              <a:t>Хипократска медицина</a:t>
            </a:r>
            <a:endParaRPr lang="en-US" dirty="0"/>
          </a:p>
        </p:txBody>
      </p:sp>
      <p:pic>
        <p:nvPicPr>
          <p:cNvPr id="2050" name="Picture 2" descr="Hipokr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2071" y="2076450"/>
            <a:ext cx="54006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0949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Био је савременик државника Перикла, филозофа Сократа, историчара Херодота и Тукидида, те драмских писаца Софокла, Еурипида и Аристофана и вајара Фидија и Пракситела. Дакле, савременик је, односно живео у време када су се стварала највећа културна дела класичне антике. Умро је 377 г.пне у Лериси у Тесалији.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017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9761" y="1389888"/>
            <a:ext cx="8261873" cy="443071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Хипократ је један од највећих лекара свих времена и његова слава ни данас, после 2,5 хиљаде година, није избледела. </a:t>
            </a:r>
            <a:endParaRPr lang="sr-Latn-RS" dirty="0" smtClean="0"/>
          </a:p>
          <a:p>
            <a:pPr algn="just"/>
            <a:r>
              <a:rPr lang="ru-RU" dirty="0" smtClean="0"/>
              <a:t>Он </a:t>
            </a:r>
            <a:r>
              <a:rPr lang="ru-RU" dirty="0"/>
              <a:t>је отац научне медицине и медицине уопште. Научна медицина у Грчкој, која се почела развијати у </a:t>
            </a:r>
            <a:r>
              <a:rPr lang="sr-Latn-RS" dirty="0" smtClean="0"/>
              <a:t>V</a:t>
            </a:r>
            <a:r>
              <a:rPr lang="ru-RU" dirty="0" smtClean="0"/>
              <a:t> в.п</a:t>
            </a:r>
            <a:r>
              <a:rPr lang="sr-Latn-RS" dirty="0" smtClean="0"/>
              <a:t>.</a:t>
            </a:r>
            <a:r>
              <a:rPr lang="ru-RU" dirty="0" smtClean="0"/>
              <a:t>н</a:t>
            </a:r>
            <a:r>
              <a:rPr lang="sr-Latn-RS" dirty="0" smtClean="0"/>
              <a:t>.</a:t>
            </a:r>
            <a:r>
              <a:rPr lang="ru-RU" dirty="0" smtClean="0"/>
              <a:t>е</a:t>
            </a:r>
            <a:r>
              <a:rPr lang="ru-RU" dirty="0"/>
              <a:t>, тек у делима Хипократа доживела је пуни сјај. </a:t>
            </a:r>
            <a:endParaRPr lang="sr-Latn-RS" dirty="0" smtClean="0"/>
          </a:p>
          <a:p>
            <a:pPr algn="just"/>
            <a:r>
              <a:rPr lang="ru-RU" dirty="0" smtClean="0"/>
              <a:t>Сматра </a:t>
            </a:r>
            <a:r>
              <a:rPr lang="ru-RU" dirty="0"/>
              <a:t>се да је написао велики број дела из области медицине, која су касније (у </a:t>
            </a:r>
            <a:r>
              <a:rPr lang="sr-Latn-RS" dirty="0" smtClean="0"/>
              <a:t>III</a:t>
            </a:r>
            <a:r>
              <a:rPr lang="ru-RU" dirty="0" smtClean="0"/>
              <a:t> в.п</a:t>
            </a:r>
            <a:r>
              <a:rPr lang="sr-Latn-RS" dirty="0" smtClean="0"/>
              <a:t>.</a:t>
            </a:r>
            <a:r>
              <a:rPr lang="ru-RU" dirty="0" smtClean="0"/>
              <a:t>н</a:t>
            </a:r>
            <a:r>
              <a:rPr lang="sr-Latn-RS" dirty="0" smtClean="0"/>
              <a:t>.</a:t>
            </a:r>
            <a:r>
              <a:rPr lang="ru-RU" dirty="0" smtClean="0"/>
              <a:t>е</a:t>
            </a:r>
            <a:r>
              <a:rPr lang="ru-RU" dirty="0"/>
              <a:t>) сабрана у једно дело под називом </a:t>
            </a:r>
            <a:r>
              <a:rPr lang="ru-RU" dirty="0" smtClean="0"/>
              <a:t>“</a:t>
            </a:r>
            <a:r>
              <a:rPr lang="en-US" i="1" dirty="0"/>
              <a:t>Corpus</a:t>
            </a:r>
            <a:r>
              <a:rPr lang="en-US" dirty="0"/>
              <a:t> </a:t>
            </a:r>
            <a:r>
              <a:rPr lang="en-US" i="1" dirty="0" err="1"/>
              <a:t>Hipocraticum</a:t>
            </a:r>
            <a:r>
              <a:rPr lang="ru-RU" dirty="0" smtClean="0"/>
              <a:t>” </a:t>
            </a:r>
            <a:r>
              <a:rPr lang="ru-RU" dirty="0"/>
              <a:t>које обухвата 59 дела.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4358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rpus Hipocratic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2502" y="1914144"/>
            <a:ext cx="2929001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65760" lvl="0" indent="-256032">
              <a:lnSpc>
                <a:spcPct val="80000"/>
              </a:lnSpc>
              <a:spcBef>
                <a:spcPct val="20000"/>
              </a:spcBef>
              <a:defRPr/>
            </a:pPr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Corpus Hippocraticum</a:t>
            </a:r>
            <a:r>
              <a:rPr lang="sr-Cyrl-C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sr-Latn-C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»Hipokratov </a:t>
            </a:r>
            <a:r>
              <a:rPr lang="sr-Latn-CS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zbornik«</a:t>
            </a:r>
            <a:br>
              <a:rPr lang="sr-Latn-CS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sr-Latn-CS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endParaRPr lang="hr-HR" sz="2800" dirty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503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3873" y="1802265"/>
            <a:ext cx="8261873" cy="360381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Стари </a:t>
            </a:r>
            <a:r>
              <a:rPr lang="ru-RU" dirty="0"/>
              <a:t>Грци су поставили темеље филозофије, математике, физике, историје, граматике, спортова и физичке културе, а створили су и песничка, вајарска, архитектонска и друга дела трајне вредности, те се може рећи да је старогрчка култура темељ целе данашње културе.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Kоји су фактори деловали на овакав процват културе и медицине? </a:t>
            </a:r>
            <a:endParaRPr lang="en-US" dirty="0" smtClean="0"/>
          </a:p>
          <a:p>
            <a:pPr marL="0" indent="0" algn="just">
              <a:buNone/>
            </a:pPr>
            <a:endParaRPr lang="sr-Latn-RS" dirty="0" smtClean="0"/>
          </a:p>
          <a:p>
            <a:pPr algn="just"/>
            <a:r>
              <a:rPr lang="ru-RU" dirty="0" smtClean="0"/>
              <a:t>Од </a:t>
            </a:r>
            <a:r>
              <a:rPr lang="ru-RU" dirty="0"/>
              <a:t>бројних фактора који су деловали код старих Грка, за разлику од других крајева и народа, су: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веома повољни географски положај старе Грчке, бујна вегетација, и велико богатство старе Грчке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00836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962656" y="819912"/>
            <a:ext cx="7449312" cy="990600"/>
          </a:xfrm>
        </p:spPr>
        <p:txBody>
          <a:bodyPr>
            <a:noAutofit/>
          </a:bodyPr>
          <a:lstStyle/>
          <a:p>
            <a:pPr marL="365760" lvl="0" indent="-256032">
              <a:lnSpc>
                <a:spcPct val="80000"/>
              </a:lnSpc>
              <a:spcBef>
                <a:spcPct val="20000"/>
              </a:spcBef>
              <a:defRPr/>
            </a:pPr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Corpus Hippocraticum</a:t>
            </a:r>
            <a:r>
              <a:rPr lang="sr-Cyrl-C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sr-Latn-C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»Hipokratov </a:t>
            </a:r>
            <a:r>
              <a:rPr lang="sr-Latn-CS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zbornik«</a:t>
            </a:r>
            <a:br>
              <a:rPr lang="sr-Latn-CS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sr-Latn-CS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endParaRPr lang="hr-HR" sz="2800" dirty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676400"/>
            <a:ext cx="8229600" cy="4114800"/>
          </a:xfrm>
        </p:spPr>
        <p:txBody>
          <a:bodyPr>
            <a:normAutofit lnSpcReduction="10000"/>
          </a:bodyPr>
          <a:lstStyle/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“ 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О светој болести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dirty="0">
                <a:latin typeface="Calibri" pitchFamily="34" charset="0"/>
                <a:cs typeface="Calibri" pitchFamily="34" charset="0"/>
              </a:rPr>
              <a:t> -епилепсија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dirty="0">
                <a:latin typeface="Calibri" pitchFamily="34" charset="0"/>
                <a:cs typeface="Calibri" pitchFamily="34" charset="0"/>
              </a:rPr>
              <a:t> 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О </a:t>
            </a:r>
            <a:r>
              <a:rPr lang="sr-Cyrl-CS" b="1" dirty="0">
                <a:latin typeface="Calibri" pitchFamily="34" charset="0"/>
                <a:cs typeface="Calibri" pitchFamily="34" charset="0"/>
              </a:rPr>
              <a:t>ваздуху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вод</a:t>
            </a:r>
            <a:r>
              <a:rPr lang="sr-Cyrl-CS" b="1" dirty="0">
                <a:latin typeface="Calibri" pitchFamily="34" charset="0"/>
                <a:cs typeface="Calibri" pitchFamily="34" charset="0"/>
              </a:rPr>
              <a:t>и и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тлу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- </a:t>
            </a:r>
            <a:r>
              <a:rPr lang="hr-HR" dirty="0">
                <a:latin typeface="Calibri" pitchFamily="34" charset="0"/>
                <a:cs typeface="Calibri" pitchFamily="34" charset="0"/>
              </a:rPr>
              <a:t>како климатски и географски фактори ут</a:t>
            </a:r>
            <a:r>
              <a:rPr lang="sr-Cyrl-CS" dirty="0">
                <a:latin typeface="Calibri" pitchFamily="34" charset="0"/>
                <a:cs typeface="Calibri" pitchFamily="34" charset="0"/>
              </a:rPr>
              <a:t>и</a:t>
            </a:r>
            <a:r>
              <a:rPr lang="hr-HR" dirty="0">
                <a:latin typeface="Calibri" pitchFamily="34" charset="0"/>
                <a:cs typeface="Calibri" pitchFamily="34" charset="0"/>
              </a:rPr>
              <a:t>чу на организам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О дијети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О </a:t>
            </a:r>
            <a:r>
              <a:rPr lang="sr-Cyrl-CS" b="1" dirty="0">
                <a:latin typeface="Calibri" pitchFamily="34" charset="0"/>
                <a:cs typeface="Calibri" pitchFamily="34" charset="0"/>
              </a:rPr>
              <a:t>повредама 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главе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endParaRPr lang="hr-HR" b="1" dirty="0">
              <a:latin typeface="Calibri" pitchFamily="34" charset="0"/>
              <a:cs typeface="Calibri" pitchFamily="34" charset="0"/>
            </a:endParaRP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Прогностика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-</a:t>
            </a:r>
            <a:r>
              <a:rPr lang="hr-HR" dirty="0">
                <a:latin typeface="Calibri" pitchFamily="34" charset="0"/>
                <a:cs typeface="Calibri" pitchFamily="34" charset="0"/>
              </a:rPr>
              <a:t> акутне болести прогноза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О дијети код акутних болести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О епидемијама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dirty="0">
                <a:latin typeface="Calibri" pitchFamily="34" charset="0"/>
                <a:cs typeface="Calibri" pitchFamily="34" charset="0"/>
              </a:rPr>
              <a:t> </a:t>
            </a:r>
            <a:r>
              <a:rPr lang="sr-Cyrl-CS" dirty="0">
                <a:latin typeface="Calibri" pitchFamily="34" charset="0"/>
                <a:cs typeface="Calibri" pitchFamily="34" charset="0"/>
              </a:rPr>
              <a:t>, 2 књиге</a:t>
            </a:r>
            <a:endParaRPr lang="hr-HR" dirty="0">
              <a:latin typeface="Calibri" pitchFamily="34" charset="0"/>
              <a:cs typeface="Calibri" pitchFamily="34" charset="0"/>
            </a:endParaRP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О старој медицини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hr-HR" b="1" dirty="0">
                <a:latin typeface="Calibri" pitchFamily="34" charset="0"/>
                <a:cs typeface="Calibri" pitchFamily="34" charset="0"/>
              </a:rPr>
              <a:t> - </a:t>
            </a:r>
            <a:r>
              <a:rPr lang="hr-HR" dirty="0">
                <a:latin typeface="Calibri" pitchFamily="34" charset="0"/>
                <a:cs typeface="Calibri" pitchFamily="34" charset="0"/>
              </a:rPr>
              <a:t>о</a:t>
            </a:r>
            <a:r>
              <a:rPr lang="sr-Cyrl-CS" dirty="0">
                <a:latin typeface="Calibri" pitchFamily="34" charset="0"/>
                <a:cs typeface="Calibri" pitchFamily="34" charset="0"/>
              </a:rPr>
              <a:t>д</a:t>
            </a:r>
            <a:r>
              <a:rPr lang="hr-HR" dirty="0">
                <a:latin typeface="Calibri" pitchFamily="34" charset="0"/>
                <a:cs typeface="Calibri" pitchFamily="34" charset="0"/>
              </a:rPr>
              <a:t>брана емпиријск</a:t>
            </a:r>
            <a:r>
              <a:rPr lang="sr-Cyrl-CS" dirty="0">
                <a:latin typeface="Calibri" pitchFamily="34" charset="0"/>
                <a:cs typeface="Calibri" pitchFamily="34" charset="0"/>
              </a:rPr>
              <a:t>их</a:t>
            </a:r>
            <a:r>
              <a:rPr lang="hr-HR" dirty="0">
                <a:latin typeface="Calibri" pitchFamily="34" charset="0"/>
                <a:cs typeface="Calibri" pitchFamily="34" charset="0"/>
              </a:rPr>
              <a:t> студија медицине</a:t>
            </a:r>
            <a:endParaRPr lang="sr-Cyrl-CS" dirty="0">
              <a:latin typeface="Calibri" pitchFamily="34" charset="0"/>
              <a:cs typeface="Calibri" pitchFamily="34" charset="0"/>
            </a:endParaRP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sr-Latn-CS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CS" b="1" dirty="0">
                <a:latin typeface="Calibri" pitchFamily="34" charset="0"/>
                <a:cs typeface="Calibri" pitchFamily="34" charset="0"/>
              </a:rPr>
              <a:t>Афоризми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 "</a:t>
            </a:r>
          </a:p>
          <a:p>
            <a:pPr marL="365760" indent="-256032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r>
              <a:rPr lang="sr-Latn-CS" b="1" dirty="0">
                <a:latin typeface="Calibri" pitchFamily="34" charset="0"/>
                <a:cs typeface="Calibri" pitchFamily="34" charset="0"/>
              </a:rPr>
              <a:t> О растењу зуба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"</a:t>
            </a:r>
            <a:endParaRPr lang="hr-HR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4003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5" y="1448697"/>
            <a:ext cx="8261873" cy="36038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Највећа</a:t>
            </a:r>
            <a:r>
              <a:rPr lang="en-US" dirty="0"/>
              <a:t> </a:t>
            </a:r>
            <a:r>
              <a:rPr lang="en-US" dirty="0" err="1"/>
              <a:t>Хипократова</a:t>
            </a:r>
            <a:r>
              <a:rPr lang="en-US" dirty="0"/>
              <a:t> </a:t>
            </a:r>
            <a:r>
              <a:rPr lang="en-US" dirty="0" err="1"/>
              <a:t>заслуга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медицину</a:t>
            </a:r>
            <a:r>
              <a:rPr lang="en-US" dirty="0"/>
              <a:t> </a:t>
            </a:r>
            <a:r>
              <a:rPr lang="en-US" dirty="0" err="1"/>
              <a:t>одвојио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религије</a:t>
            </a:r>
            <a:r>
              <a:rPr lang="en-US" dirty="0"/>
              <a:t> и </a:t>
            </a:r>
            <a:r>
              <a:rPr lang="en-US" dirty="0" err="1"/>
              <a:t>филозофских</a:t>
            </a:r>
            <a:r>
              <a:rPr lang="en-US" dirty="0"/>
              <a:t> </a:t>
            </a:r>
            <a:r>
              <a:rPr lang="en-US" dirty="0" err="1"/>
              <a:t>спекулација</a:t>
            </a:r>
            <a:r>
              <a:rPr lang="en-US" dirty="0"/>
              <a:t> и </a:t>
            </a:r>
            <a:r>
              <a:rPr lang="en-US" dirty="0" err="1"/>
              <a:t>тиме</a:t>
            </a:r>
            <a:r>
              <a:rPr lang="en-US" dirty="0"/>
              <a:t> </a:t>
            </a:r>
            <a:r>
              <a:rPr lang="en-US" dirty="0" err="1"/>
              <a:t>створио</a:t>
            </a:r>
            <a:r>
              <a:rPr lang="en-US" dirty="0"/>
              <a:t> </a:t>
            </a:r>
            <a:r>
              <a:rPr lang="en-US" dirty="0" err="1"/>
              <a:t>научну</a:t>
            </a:r>
            <a:r>
              <a:rPr lang="en-US" dirty="0"/>
              <a:t> </a:t>
            </a:r>
            <a:r>
              <a:rPr lang="en-US" dirty="0" err="1"/>
              <a:t>медицину</a:t>
            </a:r>
            <a:r>
              <a:rPr lang="en-US" dirty="0"/>
              <a:t>, и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створио</a:t>
            </a:r>
            <a:r>
              <a:rPr lang="en-US" dirty="0"/>
              <a:t> </a:t>
            </a:r>
            <a:r>
              <a:rPr lang="en-US" dirty="0" err="1"/>
              <a:t>етичке</a:t>
            </a:r>
            <a:r>
              <a:rPr lang="en-US" dirty="0"/>
              <a:t> </a:t>
            </a:r>
            <a:r>
              <a:rPr lang="en-US" dirty="0" err="1"/>
              <a:t>темеље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 err="1"/>
              <a:t>Теоретски</a:t>
            </a:r>
            <a:r>
              <a:rPr lang="en-US" dirty="0"/>
              <a:t> </a:t>
            </a:r>
            <a:r>
              <a:rPr lang="en-US" dirty="0" err="1"/>
              <a:t>хипократска</a:t>
            </a:r>
            <a:r>
              <a:rPr lang="en-US" dirty="0"/>
              <a:t> </a:t>
            </a:r>
            <a:r>
              <a:rPr lang="en-US" dirty="0" err="1"/>
              <a:t>медицина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темељи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Емпедоклевом</a:t>
            </a:r>
            <a:r>
              <a:rPr lang="en-US" dirty="0"/>
              <a:t> </a:t>
            </a:r>
            <a:r>
              <a:rPr lang="en-US" dirty="0" err="1"/>
              <a:t>учењу</a:t>
            </a:r>
            <a:r>
              <a:rPr lang="en-US" dirty="0"/>
              <a:t> о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елемента</a:t>
            </a:r>
            <a:r>
              <a:rPr lang="en-US" dirty="0"/>
              <a:t>,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одговарају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квалитета</a:t>
            </a:r>
            <a:r>
              <a:rPr lang="en-US" dirty="0"/>
              <a:t> – </a:t>
            </a:r>
            <a:r>
              <a:rPr lang="en-US" dirty="0" err="1"/>
              <a:t>хладно</a:t>
            </a:r>
            <a:r>
              <a:rPr lang="en-US" dirty="0"/>
              <a:t>, </a:t>
            </a:r>
            <a:r>
              <a:rPr lang="en-US" dirty="0" err="1"/>
              <a:t>топло</a:t>
            </a:r>
            <a:r>
              <a:rPr lang="en-US" dirty="0"/>
              <a:t>, </a:t>
            </a:r>
            <a:r>
              <a:rPr lang="en-US" dirty="0" err="1"/>
              <a:t>суво</a:t>
            </a:r>
            <a:r>
              <a:rPr lang="en-US" dirty="0"/>
              <a:t> и </a:t>
            </a:r>
            <a:r>
              <a:rPr lang="en-US" dirty="0" err="1"/>
              <a:t>влажно</a:t>
            </a:r>
            <a:r>
              <a:rPr lang="en-US" dirty="0"/>
              <a:t>. </a:t>
            </a:r>
            <a:r>
              <a:rPr lang="en-US" dirty="0" err="1"/>
              <a:t>Ова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елемента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квалитета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повезује</a:t>
            </a:r>
            <a:r>
              <a:rPr lang="en-US" dirty="0"/>
              <a:t> </a:t>
            </a:r>
            <a:r>
              <a:rPr lang="en-US" dirty="0" err="1"/>
              <a:t>пнеума</a:t>
            </a:r>
            <a:r>
              <a:rPr lang="en-US" dirty="0"/>
              <a:t> (</a:t>
            </a:r>
            <a:r>
              <a:rPr lang="en-US" dirty="0" err="1"/>
              <a:t>дах</a:t>
            </a:r>
            <a:r>
              <a:rPr lang="en-US" dirty="0"/>
              <a:t>, </a:t>
            </a:r>
            <a:r>
              <a:rPr lang="en-US" dirty="0" err="1"/>
              <a:t>душа</a:t>
            </a:r>
            <a:r>
              <a:rPr lang="en-US" dirty="0"/>
              <a:t>), </a:t>
            </a:r>
            <a:r>
              <a:rPr lang="en-US" dirty="0" err="1"/>
              <a:t>чије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седиште</a:t>
            </a:r>
            <a:r>
              <a:rPr lang="en-US" dirty="0"/>
              <a:t> у </a:t>
            </a:r>
            <a:r>
              <a:rPr lang="en-US" dirty="0" err="1"/>
              <a:t>срцу</a:t>
            </a:r>
            <a:r>
              <a:rPr lang="en-US" dirty="0"/>
              <a:t>, </a:t>
            </a:r>
            <a:r>
              <a:rPr lang="en-US" dirty="0" err="1"/>
              <a:t>одакле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крвне</a:t>
            </a:r>
            <a:r>
              <a:rPr lang="en-US" dirty="0"/>
              <a:t> </a:t>
            </a:r>
            <a:r>
              <a:rPr lang="en-US" dirty="0" err="1"/>
              <a:t>судове</a:t>
            </a:r>
            <a:r>
              <a:rPr lang="en-US" dirty="0"/>
              <a:t> </a:t>
            </a:r>
            <a:r>
              <a:rPr lang="en-US" dirty="0" err="1"/>
              <a:t>долази</a:t>
            </a:r>
            <a:r>
              <a:rPr lang="en-US" dirty="0"/>
              <a:t> у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делове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. </a:t>
            </a:r>
            <a:r>
              <a:rPr lang="en-US" dirty="0" err="1"/>
              <a:t>Пнеума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саставни</a:t>
            </a:r>
            <a:r>
              <a:rPr lang="en-US" dirty="0"/>
              <a:t> </a:t>
            </a:r>
            <a:r>
              <a:rPr lang="en-US" dirty="0" err="1"/>
              <a:t>део</a:t>
            </a:r>
            <a:r>
              <a:rPr lang="en-US" dirty="0"/>
              <a:t> </a:t>
            </a:r>
            <a:r>
              <a:rPr lang="en-US" dirty="0" err="1"/>
              <a:t>ваздуха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дисањем</a:t>
            </a:r>
            <a:r>
              <a:rPr lang="en-US" dirty="0"/>
              <a:t> </a:t>
            </a:r>
            <a:r>
              <a:rPr lang="en-US" dirty="0" err="1"/>
              <a:t>улази</a:t>
            </a:r>
            <a:r>
              <a:rPr lang="en-US" dirty="0"/>
              <a:t> у </a:t>
            </a:r>
            <a:r>
              <a:rPr lang="en-US" dirty="0" err="1"/>
              <a:t>плућа</a:t>
            </a:r>
            <a:r>
              <a:rPr lang="en-US" dirty="0"/>
              <a:t>, а </a:t>
            </a:r>
            <a:r>
              <a:rPr lang="en-US" dirty="0" err="1"/>
              <a:t>одатле</a:t>
            </a:r>
            <a:r>
              <a:rPr lang="en-US" dirty="0"/>
              <a:t> </a:t>
            </a:r>
            <a:r>
              <a:rPr lang="en-US" dirty="0" err="1"/>
              <a:t>иде</a:t>
            </a:r>
            <a:r>
              <a:rPr lang="en-US" dirty="0"/>
              <a:t> у </a:t>
            </a:r>
            <a:r>
              <a:rPr lang="en-US" dirty="0" err="1"/>
              <a:t>срце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5824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8113" y="1182624"/>
            <a:ext cx="8554482" cy="454044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Хипократово</a:t>
            </a:r>
            <a:r>
              <a:rPr lang="en-US" dirty="0"/>
              <a:t> </a:t>
            </a:r>
            <a:r>
              <a:rPr lang="en-US" dirty="0" err="1"/>
              <a:t>медицинско</a:t>
            </a:r>
            <a:r>
              <a:rPr lang="en-US" dirty="0"/>
              <a:t> </a:t>
            </a:r>
            <a:r>
              <a:rPr lang="en-US" dirty="0" err="1"/>
              <a:t>учење</a:t>
            </a:r>
            <a:r>
              <a:rPr lang="en-US" dirty="0"/>
              <a:t> </a:t>
            </a:r>
            <a:r>
              <a:rPr lang="en-US" dirty="0" err="1"/>
              <a:t>полази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теорије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најважнији</a:t>
            </a:r>
            <a:r>
              <a:rPr lang="en-US" dirty="0"/>
              <a:t> </a:t>
            </a:r>
            <a:r>
              <a:rPr lang="en-US" dirty="0" err="1"/>
              <a:t>састојци</a:t>
            </a:r>
            <a:r>
              <a:rPr lang="en-US" dirty="0"/>
              <a:t> </a:t>
            </a:r>
            <a:r>
              <a:rPr lang="en-US" dirty="0" err="1"/>
              <a:t>организма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сока</a:t>
            </a:r>
            <a:r>
              <a:rPr lang="en-US" dirty="0"/>
              <a:t>: </a:t>
            </a:r>
            <a:r>
              <a:rPr lang="en-US" dirty="0" err="1"/>
              <a:t>крв</a:t>
            </a:r>
            <a:r>
              <a:rPr lang="en-US" dirty="0"/>
              <a:t>, </a:t>
            </a:r>
            <a:r>
              <a:rPr lang="en-US" dirty="0" err="1"/>
              <a:t>слуз</a:t>
            </a:r>
            <a:r>
              <a:rPr lang="en-US" dirty="0"/>
              <a:t>, </a:t>
            </a:r>
            <a:r>
              <a:rPr lang="en-US" dirty="0" err="1"/>
              <a:t>жута</a:t>
            </a:r>
            <a:r>
              <a:rPr lang="en-US" dirty="0"/>
              <a:t> и </a:t>
            </a:r>
            <a:r>
              <a:rPr lang="en-US" dirty="0" err="1"/>
              <a:t>црна</a:t>
            </a:r>
            <a:r>
              <a:rPr lang="en-US" dirty="0"/>
              <a:t> </a:t>
            </a:r>
            <a:r>
              <a:rPr lang="en-US" dirty="0" err="1"/>
              <a:t>жуч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, </a:t>
            </a:r>
            <a:r>
              <a:rPr lang="en-US" dirty="0" err="1"/>
              <a:t>такође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квалитета</a:t>
            </a:r>
            <a:r>
              <a:rPr lang="en-US" dirty="0"/>
              <a:t> (</a:t>
            </a:r>
            <a:r>
              <a:rPr lang="en-US" dirty="0" err="1"/>
              <a:t>топло</a:t>
            </a:r>
            <a:r>
              <a:rPr lang="en-US" dirty="0"/>
              <a:t>, </a:t>
            </a:r>
            <a:r>
              <a:rPr lang="en-US" dirty="0" err="1"/>
              <a:t>хладно</a:t>
            </a:r>
            <a:r>
              <a:rPr lang="en-US" dirty="0"/>
              <a:t>, </a:t>
            </a:r>
            <a:r>
              <a:rPr lang="en-US" dirty="0" err="1"/>
              <a:t>суво</a:t>
            </a:r>
            <a:r>
              <a:rPr lang="en-US" dirty="0"/>
              <a:t>, </a:t>
            </a:r>
            <a:r>
              <a:rPr lang="en-US" dirty="0" err="1"/>
              <a:t>влажно</a:t>
            </a:r>
            <a:r>
              <a:rPr lang="en-US" dirty="0"/>
              <a:t>). </a:t>
            </a:r>
            <a:endParaRPr lang="sr-Cyrl-RS" dirty="0" smtClean="0"/>
          </a:p>
          <a:p>
            <a:pPr algn="just"/>
            <a:r>
              <a:rPr lang="en-US" dirty="0" err="1" smtClean="0"/>
              <a:t>Животни</a:t>
            </a:r>
            <a:r>
              <a:rPr lang="en-US" dirty="0" smtClean="0"/>
              <a:t> </a:t>
            </a:r>
            <a:r>
              <a:rPr lang="en-US" dirty="0" err="1"/>
              <a:t>процеси</a:t>
            </a:r>
            <a:r>
              <a:rPr lang="en-US" dirty="0"/>
              <a:t> </a:t>
            </a:r>
            <a:r>
              <a:rPr lang="en-US" dirty="0" err="1"/>
              <a:t>првенствено</a:t>
            </a:r>
            <a:r>
              <a:rPr lang="en-US" dirty="0"/>
              <a:t> </a:t>
            </a:r>
            <a:r>
              <a:rPr lang="en-US" dirty="0" err="1"/>
              <a:t>зависе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ових</a:t>
            </a:r>
            <a:r>
              <a:rPr lang="en-US" dirty="0"/>
              <a:t> </a:t>
            </a:r>
            <a:r>
              <a:rPr lang="en-US" dirty="0" err="1"/>
              <a:t>телесних</a:t>
            </a:r>
            <a:r>
              <a:rPr lang="en-US" dirty="0"/>
              <a:t> </a:t>
            </a:r>
            <a:r>
              <a:rPr lang="en-US" dirty="0" err="1"/>
              <a:t>сокова</a:t>
            </a:r>
            <a:r>
              <a:rPr lang="en-US" dirty="0"/>
              <a:t> –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правилно</a:t>
            </a:r>
            <a:r>
              <a:rPr lang="en-US" dirty="0"/>
              <a:t> </a:t>
            </a:r>
            <a:r>
              <a:rPr lang="en-US" dirty="0" err="1"/>
              <a:t>помешани</a:t>
            </a:r>
            <a:r>
              <a:rPr lang="en-US" dirty="0"/>
              <a:t> </a:t>
            </a:r>
            <a:r>
              <a:rPr lang="en-US" dirty="0" err="1"/>
              <a:t>човек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здрав</a:t>
            </a:r>
            <a:r>
              <a:rPr lang="en-US" dirty="0"/>
              <a:t>, а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дође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поремећаја</a:t>
            </a:r>
            <a:r>
              <a:rPr lang="en-US" dirty="0"/>
              <a:t> </a:t>
            </a:r>
            <a:r>
              <a:rPr lang="en-US" dirty="0" err="1"/>
              <a:t>односа</a:t>
            </a:r>
            <a:r>
              <a:rPr lang="en-US" dirty="0"/>
              <a:t> </a:t>
            </a:r>
            <a:r>
              <a:rPr lang="en-US" dirty="0" err="1"/>
              <a:t>сокова</a:t>
            </a:r>
            <a:r>
              <a:rPr lang="en-US" dirty="0"/>
              <a:t> </a:t>
            </a:r>
            <a:r>
              <a:rPr lang="en-US" dirty="0" err="1"/>
              <a:t>настаје</a:t>
            </a:r>
            <a:r>
              <a:rPr lang="en-US" dirty="0"/>
              <a:t> </a:t>
            </a:r>
            <a:r>
              <a:rPr lang="en-US" dirty="0" err="1"/>
              <a:t>болест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Оваква</a:t>
            </a:r>
            <a:r>
              <a:rPr lang="en-US" dirty="0" smtClean="0"/>
              <a:t> </a:t>
            </a:r>
            <a:r>
              <a:rPr lang="en-US" dirty="0" err="1"/>
              <a:t>медицина</a:t>
            </a:r>
            <a:r>
              <a:rPr lang="en-US" dirty="0"/>
              <a:t> </a:t>
            </a:r>
            <a:r>
              <a:rPr lang="en-US" dirty="0" err="1"/>
              <a:t>назива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хуморална</a:t>
            </a:r>
            <a:r>
              <a:rPr lang="en-US" dirty="0"/>
              <a:t> (</a:t>
            </a:r>
            <a:r>
              <a:rPr lang="en-US" dirty="0" err="1"/>
              <a:t>хумор</a:t>
            </a:r>
            <a:r>
              <a:rPr lang="en-US" dirty="0"/>
              <a:t> = </a:t>
            </a:r>
            <a:r>
              <a:rPr lang="en-US" dirty="0" err="1"/>
              <a:t>течност</a:t>
            </a:r>
            <a:r>
              <a:rPr lang="en-US" dirty="0"/>
              <a:t>, </a:t>
            </a:r>
            <a:r>
              <a:rPr lang="en-US" dirty="0" err="1"/>
              <a:t>влага</a:t>
            </a:r>
            <a:r>
              <a:rPr lang="en-US" dirty="0"/>
              <a:t>, </a:t>
            </a:r>
            <a:r>
              <a:rPr lang="en-US" dirty="0" err="1"/>
              <a:t>сок</a:t>
            </a:r>
            <a:r>
              <a:rPr lang="en-US" dirty="0"/>
              <a:t>). </a:t>
            </a:r>
          </a:p>
          <a:p>
            <a:pPr algn="just"/>
            <a:r>
              <a:rPr lang="en-US" dirty="0" err="1" smtClean="0"/>
              <a:t>Међусобне</a:t>
            </a:r>
            <a:r>
              <a:rPr lang="en-US" dirty="0" smtClean="0"/>
              <a:t> </a:t>
            </a:r>
            <a:r>
              <a:rPr lang="en-US" dirty="0" err="1" smtClean="0"/>
              <a:t>односе</a:t>
            </a:r>
            <a:r>
              <a:rPr lang="en-US" dirty="0" smtClean="0"/>
              <a:t> </a:t>
            </a:r>
            <a:r>
              <a:rPr lang="en-US" dirty="0" err="1" smtClean="0"/>
              <a:t>телесних</a:t>
            </a:r>
            <a:r>
              <a:rPr lang="en-US" dirty="0" smtClean="0"/>
              <a:t> </a:t>
            </a:r>
            <a:r>
              <a:rPr lang="en-US" dirty="0" err="1" smtClean="0"/>
              <a:t>сокова</a:t>
            </a:r>
            <a:r>
              <a:rPr lang="en-US" dirty="0" smtClean="0"/>
              <a:t> </a:t>
            </a:r>
            <a:r>
              <a:rPr lang="en-US" dirty="0" err="1" smtClean="0"/>
              <a:t>регулише</a:t>
            </a:r>
            <a:r>
              <a:rPr lang="en-US" dirty="0" smtClean="0"/>
              <a:t> </a:t>
            </a:r>
            <a:r>
              <a:rPr lang="en-US" dirty="0" err="1" smtClean="0"/>
              <a:t>посебна</a:t>
            </a:r>
            <a:r>
              <a:rPr lang="en-US" dirty="0" smtClean="0"/>
              <a:t> </a:t>
            </a:r>
            <a:r>
              <a:rPr lang="en-US" dirty="0" err="1" smtClean="0"/>
              <a:t>сила</a:t>
            </a:r>
            <a:r>
              <a:rPr lang="en-US" dirty="0" smtClean="0"/>
              <a:t> – </a:t>
            </a:r>
            <a:r>
              <a:rPr lang="en-US" dirty="0" err="1" smtClean="0"/>
              <a:t>физис</a:t>
            </a:r>
            <a:r>
              <a:rPr lang="en-US" dirty="0" smtClean="0"/>
              <a:t>, </a:t>
            </a:r>
            <a:r>
              <a:rPr lang="en-US" dirty="0" err="1" smtClean="0"/>
              <a:t>како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сам</a:t>
            </a:r>
            <a:r>
              <a:rPr lang="en-US" dirty="0" smtClean="0"/>
              <a:t> </a:t>
            </a:r>
            <a:r>
              <a:rPr lang="en-US" dirty="0" err="1" smtClean="0"/>
              <a:t>Хипократ</a:t>
            </a:r>
            <a:r>
              <a:rPr lang="en-US" dirty="0" smtClean="0"/>
              <a:t> </a:t>
            </a:r>
            <a:r>
              <a:rPr lang="en-US" dirty="0" err="1" smtClean="0"/>
              <a:t>назива</a:t>
            </a:r>
            <a:r>
              <a:rPr lang="en-US" dirty="0" smtClean="0"/>
              <a:t>. </a:t>
            </a:r>
            <a:r>
              <a:rPr lang="en-US" dirty="0" err="1" smtClean="0"/>
              <a:t>Ова</a:t>
            </a:r>
            <a:r>
              <a:rPr lang="en-US" dirty="0" smtClean="0"/>
              <a:t> </a:t>
            </a:r>
            <a:r>
              <a:rPr lang="en-US" dirty="0" err="1" smtClean="0"/>
              <a:t>хипократова</a:t>
            </a:r>
            <a:r>
              <a:rPr lang="en-US" dirty="0" smtClean="0"/>
              <a:t> </a:t>
            </a:r>
            <a:r>
              <a:rPr lang="en-US" dirty="0" err="1" smtClean="0"/>
              <a:t>теорија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први</a:t>
            </a:r>
            <a:r>
              <a:rPr lang="en-US" dirty="0" smtClean="0"/>
              <a:t> </a:t>
            </a:r>
            <a:r>
              <a:rPr lang="en-US" dirty="0" err="1" smtClean="0"/>
              <a:t>покушај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теоријски</a:t>
            </a:r>
            <a:r>
              <a:rPr lang="en-US" dirty="0" smtClean="0"/>
              <a:t> </a:t>
            </a:r>
            <a:r>
              <a:rPr lang="en-US" dirty="0" err="1" smtClean="0"/>
              <a:t>објасне</a:t>
            </a:r>
            <a:r>
              <a:rPr lang="en-US" dirty="0" smtClean="0"/>
              <a:t> </a:t>
            </a:r>
            <a:r>
              <a:rPr lang="en-US" dirty="0" err="1" smtClean="0"/>
              <a:t>збивања</a:t>
            </a:r>
            <a:r>
              <a:rPr lang="en-US" dirty="0" smtClean="0"/>
              <a:t> у </a:t>
            </a:r>
            <a:r>
              <a:rPr lang="en-US" dirty="0" err="1" smtClean="0"/>
              <a:t>здравом</a:t>
            </a:r>
            <a:r>
              <a:rPr lang="en-US" dirty="0" smtClean="0"/>
              <a:t> и </a:t>
            </a:r>
            <a:r>
              <a:rPr lang="en-US" dirty="0" err="1" smtClean="0"/>
              <a:t>болесном</a:t>
            </a:r>
            <a:r>
              <a:rPr lang="en-US" dirty="0" smtClean="0"/>
              <a:t> </a:t>
            </a:r>
            <a:r>
              <a:rPr lang="en-US" dirty="0" err="1" smtClean="0"/>
              <a:t>организму</a:t>
            </a:r>
            <a:r>
              <a:rPr lang="en-US" dirty="0" smtClean="0"/>
              <a:t>, и </a:t>
            </a:r>
            <a:r>
              <a:rPr lang="en-US" dirty="0" err="1" smtClean="0"/>
              <a:t>вековима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била</a:t>
            </a:r>
            <a:r>
              <a:rPr lang="en-US" dirty="0" smtClean="0"/>
              <a:t> </a:t>
            </a:r>
            <a:r>
              <a:rPr lang="en-US" dirty="0" err="1" smtClean="0"/>
              <a:t>научни</a:t>
            </a:r>
            <a:r>
              <a:rPr lang="en-US" dirty="0" smtClean="0"/>
              <a:t> </a:t>
            </a:r>
            <a:r>
              <a:rPr lang="en-US" dirty="0" err="1" smtClean="0"/>
              <a:t>став</a:t>
            </a:r>
            <a:r>
              <a:rPr lang="en-US" dirty="0" smtClean="0"/>
              <a:t> у </a:t>
            </a:r>
            <a:r>
              <a:rPr lang="en-US" dirty="0" err="1" smtClean="0"/>
              <a:t>медицини</a:t>
            </a:r>
            <a:r>
              <a:rPr lang="en-US" dirty="0" smtClean="0"/>
              <a:t>,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sr-Latn-RS" dirty="0" smtClean="0"/>
              <a:t>XVIII</a:t>
            </a:r>
            <a:r>
              <a:rPr lang="en-US" dirty="0" smtClean="0"/>
              <a:t> </a:t>
            </a:r>
            <a:r>
              <a:rPr lang="en-US" dirty="0" err="1" smtClean="0"/>
              <a:t>века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45331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377" y="2206753"/>
            <a:ext cx="8603250" cy="269443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Хипократа</a:t>
            </a:r>
            <a:r>
              <a:rPr lang="en-US" dirty="0"/>
              <a:t>, у </a:t>
            </a:r>
            <a:r>
              <a:rPr lang="en-US" dirty="0" err="1"/>
              <a:t>медицини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најважније</a:t>
            </a:r>
            <a:r>
              <a:rPr lang="en-US" dirty="0"/>
              <a:t> </a:t>
            </a:r>
            <a:r>
              <a:rPr lang="en-US" dirty="0" err="1"/>
              <a:t>посматрање</a:t>
            </a:r>
            <a:r>
              <a:rPr lang="en-US" dirty="0"/>
              <a:t> и </a:t>
            </a:r>
            <a:r>
              <a:rPr lang="en-US" dirty="0" err="1"/>
              <a:t>искуство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/>
              <a:t>њему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постоји</a:t>
            </a:r>
            <a:r>
              <a:rPr lang="en-US" dirty="0"/>
              <a:t> </a:t>
            </a:r>
            <a:r>
              <a:rPr lang="en-US" dirty="0" err="1"/>
              <a:t>болест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болестан</a:t>
            </a:r>
            <a:r>
              <a:rPr lang="en-US" dirty="0"/>
              <a:t> </a:t>
            </a:r>
            <a:r>
              <a:rPr lang="en-US" dirty="0" err="1"/>
              <a:t>човек</a:t>
            </a:r>
            <a:r>
              <a:rPr lang="en-US" dirty="0"/>
              <a:t> – </a:t>
            </a:r>
            <a:r>
              <a:rPr lang="en-US" dirty="0" err="1"/>
              <a:t>посматра</a:t>
            </a:r>
            <a:r>
              <a:rPr lang="en-US" dirty="0"/>
              <a:t> </a:t>
            </a:r>
            <a:r>
              <a:rPr lang="en-US" dirty="0" err="1"/>
              <a:t>човеков</a:t>
            </a:r>
            <a:r>
              <a:rPr lang="en-US" dirty="0"/>
              <a:t> </a:t>
            </a:r>
            <a:r>
              <a:rPr lang="en-US" dirty="0" err="1"/>
              <a:t>организам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целину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Он</a:t>
            </a:r>
            <a:r>
              <a:rPr lang="en-US" dirty="0" smtClean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настоји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дијагностикује</a:t>
            </a:r>
            <a:r>
              <a:rPr lang="en-US" dirty="0"/>
              <a:t> </a:t>
            </a:r>
            <a:r>
              <a:rPr lang="en-US" dirty="0" err="1"/>
              <a:t>болест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открије</a:t>
            </a:r>
            <a:r>
              <a:rPr lang="en-US" dirty="0"/>
              <a:t> </a:t>
            </a:r>
            <a:r>
              <a:rPr lang="en-US" dirty="0" err="1"/>
              <a:t>симптоме</a:t>
            </a:r>
            <a:r>
              <a:rPr lang="en-US" dirty="0"/>
              <a:t> </a:t>
            </a:r>
            <a:r>
              <a:rPr lang="en-US" dirty="0" err="1"/>
              <a:t>обољења</a:t>
            </a:r>
            <a:r>
              <a:rPr lang="en-US" dirty="0"/>
              <a:t>, у </a:t>
            </a:r>
            <a:r>
              <a:rPr lang="en-US" dirty="0" err="1"/>
              <a:t>чему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ненадмашан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Циљ</a:t>
            </a:r>
            <a:r>
              <a:rPr lang="en-US" dirty="0" smtClean="0"/>
              <a:t> </a:t>
            </a:r>
            <a:r>
              <a:rPr lang="en-US" dirty="0" err="1"/>
              <a:t>прегледа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 </a:t>
            </a:r>
            <a:r>
              <a:rPr lang="en-US" dirty="0" err="1"/>
              <a:t>јесте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открију</a:t>
            </a:r>
            <a:r>
              <a:rPr lang="en-US" dirty="0"/>
              <a:t> </a:t>
            </a:r>
            <a:r>
              <a:rPr lang="en-US" dirty="0" err="1"/>
              <a:t>симптоми</a:t>
            </a:r>
            <a:r>
              <a:rPr lang="en-US" dirty="0"/>
              <a:t>. </a:t>
            </a:r>
            <a:endParaRPr lang="sr-Latn-R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72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3873" y="1765689"/>
            <a:ext cx="8261873" cy="3603812"/>
          </a:xfrm>
        </p:spPr>
        <p:txBody>
          <a:bodyPr/>
          <a:lstStyle/>
          <a:p>
            <a:pPr algn="just"/>
            <a:r>
              <a:rPr lang="en-US" dirty="0" err="1"/>
              <a:t>Сам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описао</a:t>
            </a:r>
            <a:r>
              <a:rPr lang="en-US" dirty="0"/>
              <a:t> </a:t>
            </a:r>
            <a:r>
              <a:rPr lang="en-US" dirty="0" err="1"/>
              <a:t>бројне</a:t>
            </a:r>
            <a:r>
              <a:rPr lang="en-US" dirty="0"/>
              <a:t> </a:t>
            </a:r>
            <a:r>
              <a:rPr lang="en-US" dirty="0" err="1"/>
              <a:t>симптоме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и </a:t>
            </a:r>
            <a:r>
              <a:rPr lang="en-US" dirty="0" err="1"/>
              <a:t>данас</a:t>
            </a:r>
            <a:r>
              <a:rPr lang="en-US" dirty="0"/>
              <a:t> </a:t>
            </a:r>
            <a:r>
              <a:rPr lang="en-US" dirty="0" err="1"/>
              <a:t>носе</a:t>
            </a:r>
            <a:r>
              <a:rPr lang="en-US" dirty="0"/>
              <a:t> </a:t>
            </a:r>
            <a:r>
              <a:rPr lang="en-US" dirty="0" err="1"/>
              <a:t>његово</a:t>
            </a:r>
            <a:r>
              <a:rPr lang="en-US" dirty="0"/>
              <a:t> </a:t>
            </a:r>
            <a:r>
              <a:rPr lang="en-US" dirty="0" err="1"/>
              <a:t>име</a:t>
            </a:r>
            <a:r>
              <a:rPr lang="en-US" dirty="0"/>
              <a:t> – </a:t>
            </a:r>
            <a:r>
              <a:rPr lang="en-US" dirty="0" err="1">
                <a:solidFill>
                  <a:srgbClr val="FF0000"/>
                </a:solidFill>
              </a:rPr>
              <a:t>succusio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Hyppocraticus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digiti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Hippocratici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facies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Hippocratica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/>
              <a:t>веран</a:t>
            </a:r>
            <a:r>
              <a:rPr lang="en-US" dirty="0"/>
              <a:t> </a:t>
            </a:r>
            <a:r>
              <a:rPr lang="en-US" dirty="0" err="1"/>
              <a:t>опис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самрти</a:t>
            </a:r>
            <a:r>
              <a:rPr lang="en-US" dirty="0"/>
              <a:t>), </a:t>
            </a:r>
            <a:r>
              <a:rPr lang="en-US" dirty="0" err="1"/>
              <a:t>зван</a:t>
            </a:r>
            <a:r>
              <a:rPr lang="en-US" dirty="0"/>
              <a:t> </a:t>
            </a:r>
            <a:r>
              <a:rPr lang="en-US" dirty="0" err="1"/>
              <a:t>митра</a:t>
            </a:r>
            <a:r>
              <a:rPr lang="en-US" dirty="0"/>
              <a:t> </a:t>
            </a:r>
            <a:r>
              <a:rPr lang="en-US" dirty="0" err="1"/>
              <a:t>хиппоцратица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Управо</a:t>
            </a:r>
            <a:r>
              <a:rPr lang="en-US" dirty="0"/>
              <a:t>, </a:t>
            </a:r>
            <a:r>
              <a:rPr lang="en-US" dirty="0" err="1"/>
              <a:t>овакво</a:t>
            </a:r>
            <a:r>
              <a:rPr lang="en-US" dirty="0"/>
              <a:t> </a:t>
            </a:r>
            <a:r>
              <a:rPr lang="en-US" dirty="0" err="1"/>
              <a:t>пажљиво</a:t>
            </a:r>
            <a:r>
              <a:rPr lang="en-US" dirty="0"/>
              <a:t> </a:t>
            </a:r>
            <a:r>
              <a:rPr lang="en-US" dirty="0" err="1"/>
              <a:t>посматрање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 и </a:t>
            </a:r>
            <a:r>
              <a:rPr lang="en-US" dirty="0" err="1"/>
              <a:t>запажање</a:t>
            </a:r>
            <a:r>
              <a:rPr lang="en-US" dirty="0"/>
              <a:t> и </a:t>
            </a:r>
            <a:r>
              <a:rPr lang="en-US" dirty="0" err="1"/>
              <a:t>најмањег</a:t>
            </a:r>
            <a:r>
              <a:rPr lang="en-US" dirty="0"/>
              <a:t> </a:t>
            </a:r>
            <a:r>
              <a:rPr lang="en-US" dirty="0" err="1"/>
              <a:t>симптома</a:t>
            </a:r>
            <a:r>
              <a:rPr lang="en-US" dirty="0"/>
              <a:t> </a:t>
            </a:r>
            <a:r>
              <a:rPr lang="en-US" dirty="0" err="1"/>
              <a:t>болести</a:t>
            </a:r>
            <a:r>
              <a:rPr lang="en-US" dirty="0"/>
              <a:t>, </a:t>
            </a:r>
            <a:r>
              <a:rPr lang="en-US" dirty="0" err="1"/>
              <a:t>служило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прогнозу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њега</a:t>
            </a:r>
            <a:r>
              <a:rPr lang="en-US" dirty="0"/>
              <a:t> </a:t>
            </a:r>
            <a:r>
              <a:rPr lang="en-US" dirty="0" err="1"/>
              <a:t>била</a:t>
            </a:r>
            <a:r>
              <a:rPr lang="en-US" dirty="0"/>
              <a:t> </a:t>
            </a:r>
            <a:r>
              <a:rPr lang="en-US" dirty="0" err="1"/>
              <a:t>изузетно</a:t>
            </a:r>
            <a:r>
              <a:rPr lang="en-US" dirty="0"/>
              <a:t> </a:t>
            </a:r>
            <a:r>
              <a:rPr lang="en-US" dirty="0" err="1"/>
              <a:t>важна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05210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881" y="1816609"/>
            <a:ext cx="8936735" cy="2877312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Хипократа</a:t>
            </a:r>
            <a:r>
              <a:rPr lang="en-US" dirty="0"/>
              <a:t> </a:t>
            </a:r>
            <a:r>
              <a:rPr lang="en-US" dirty="0" err="1"/>
              <a:t>болест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природна</a:t>
            </a:r>
            <a:r>
              <a:rPr lang="en-US" dirty="0"/>
              <a:t> </a:t>
            </a:r>
            <a:r>
              <a:rPr lang="en-US" dirty="0" err="1"/>
              <a:t>појава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стога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имати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природне</a:t>
            </a:r>
            <a:r>
              <a:rPr lang="en-US" dirty="0"/>
              <a:t> </a:t>
            </a:r>
            <a:r>
              <a:rPr lang="en-US" dirty="0" err="1"/>
              <a:t>узроке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Он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његови</a:t>
            </a:r>
            <a:r>
              <a:rPr lang="en-US" dirty="0"/>
              <a:t> </a:t>
            </a:r>
            <a:r>
              <a:rPr lang="en-US" dirty="0" err="1"/>
              <a:t>ученици</a:t>
            </a:r>
            <a:r>
              <a:rPr lang="en-US" dirty="0"/>
              <a:t> и </a:t>
            </a:r>
            <a:r>
              <a:rPr lang="en-US" dirty="0" err="1"/>
              <a:t>следбеници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познавали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етиолошке</a:t>
            </a:r>
            <a:r>
              <a:rPr lang="en-US" dirty="0"/>
              <a:t> </a:t>
            </a:r>
            <a:r>
              <a:rPr lang="en-US" dirty="0" err="1"/>
              <a:t>факторе</a:t>
            </a:r>
            <a:r>
              <a:rPr lang="en-US" dirty="0"/>
              <a:t> – </a:t>
            </a:r>
            <a:r>
              <a:rPr lang="en-US" dirty="0" err="1"/>
              <a:t>климатске</a:t>
            </a:r>
            <a:r>
              <a:rPr lang="en-US" dirty="0"/>
              <a:t>, </a:t>
            </a:r>
            <a:r>
              <a:rPr lang="en-US" dirty="0" err="1"/>
              <a:t>атмосферске</a:t>
            </a:r>
            <a:r>
              <a:rPr lang="en-US" dirty="0"/>
              <a:t>, </a:t>
            </a:r>
            <a:r>
              <a:rPr lang="en-US" dirty="0" err="1"/>
              <a:t>погрешна</a:t>
            </a:r>
            <a:r>
              <a:rPr lang="en-US" dirty="0"/>
              <a:t> </a:t>
            </a:r>
            <a:r>
              <a:rPr lang="en-US" dirty="0" err="1"/>
              <a:t>исхрана</a:t>
            </a:r>
            <a:r>
              <a:rPr lang="en-US" dirty="0"/>
              <a:t>, </a:t>
            </a:r>
            <a:r>
              <a:rPr lang="en-US" dirty="0" err="1"/>
              <a:t>нездрава</a:t>
            </a:r>
            <a:r>
              <a:rPr lang="en-US" dirty="0"/>
              <a:t> </a:t>
            </a:r>
            <a:r>
              <a:rPr lang="en-US" dirty="0" err="1"/>
              <a:t>вода</a:t>
            </a:r>
            <a:r>
              <a:rPr lang="en-US" dirty="0"/>
              <a:t>, </a:t>
            </a:r>
            <a:r>
              <a:rPr lang="en-US" dirty="0" err="1"/>
              <a:t>тровање</a:t>
            </a:r>
            <a:r>
              <a:rPr lang="en-US" dirty="0"/>
              <a:t>, </a:t>
            </a:r>
            <a:r>
              <a:rPr lang="en-US" dirty="0" err="1"/>
              <a:t>прехлада</a:t>
            </a:r>
            <a:r>
              <a:rPr lang="en-US" dirty="0"/>
              <a:t>, </a:t>
            </a:r>
            <a:r>
              <a:rPr lang="en-US" dirty="0" err="1"/>
              <a:t>душевна</a:t>
            </a:r>
            <a:r>
              <a:rPr lang="en-US" dirty="0"/>
              <a:t> </a:t>
            </a:r>
            <a:r>
              <a:rPr lang="en-US" dirty="0" err="1"/>
              <a:t>узбуђења</a:t>
            </a:r>
            <a:r>
              <a:rPr lang="en-US" dirty="0"/>
              <a:t>, </a:t>
            </a:r>
            <a:r>
              <a:rPr lang="en-US" dirty="0" err="1"/>
              <a:t>наслеђе</a:t>
            </a:r>
            <a:r>
              <a:rPr lang="en-US" dirty="0"/>
              <a:t>, </a:t>
            </a:r>
            <a:r>
              <a:rPr lang="en-US" dirty="0" err="1"/>
              <a:t>мијазматска</a:t>
            </a:r>
            <a:r>
              <a:rPr lang="en-US" dirty="0"/>
              <a:t> </a:t>
            </a:r>
            <a:r>
              <a:rPr lang="en-US" dirty="0" err="1"/>
              <a:t>испарења</a:t>
            </a:r>
            <a:r>
              <a:rPr lang="en-US" dirty="0"/>
              <a:t>, </a:t>
            </a:r>
            <a:r>
              <a:rPr lang="en-US" dirty="0" err="1"/>
              <a:t>задржавање</a:t>
            </a:r>
            <a:r>
              <a:rPr lang="en-US" dirty="0"/>
              <a:t> </a:t>
            </a:r>
            <a:r>
              <a:rPr lang="en-US" dirty="0" err="1"/>
              <a:t>беланчевина</a:t>
            </a:r>
            <a:r>
              <a:rPr lang="en-US" dirty="0"/>
              <a:t> у </a:t>
            </a:r>
            <a:r>
              <a:rPr lang="en-US" dirty="0" err="1"/>
              <a:t>организму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25972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1" y="1133856"/>
            <a:ext cx="8566674" cy="4589213"/>
          </a:xfrm>
        </p:spPr>
        <p:txBody>
          <a:bodyPr/>
          <a:lstStyle/>
          <a:p>
            <a:pPr algn="just"/>
            <a:r>
              <a:rPr lang="en-US" dirty="0"/>
              <a:t>У </a:t>
            </a:r>
            <a:r>
              <a:rPr lang="en-US" dirty="0" err="1"/>
              <a:t>складу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хуморалном</a:t>
            </a:r>
            <a:r>
              <a:rPr lang="en-US" dirty="0"/>
              <a:t> </a:t>
            </a:r>
            <a:r>
              <a:rPr lang="en-US" dirty="0" err="1"/>
              <a:t>медицинском</a:t>
            </a:r>
            <a:r>
              <a:rPr lang="en-US" dirty="0"/>
              <a:t> </a:t>
            </a:r>
            <a:r>
              <a:rPr lang="en-US" dirty="0" err="1"/>
              <a:t>теоријом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његова</a:t>
            </a:r>
            <a:r>
              <a:rPr lang="en-US" dirty="0"/>
              <a:t> </a:t>
            </a:r>
            <a:r>
              <a:rPr lang="en-US" dirty="0" err="1"/>
              <a:t>терапија</a:t>
            </a:r>
            <a:r>
              <a:rPr lang="en-US" dirty="0"/>
              <a:t>. </a:t>
            </a:r>
            <a:r>
              <a:rPr lang="en-US" dirty="0" err="1"/>
              <a:t>Наиме</a:t>
            </a:r>
            <a:r>
              <a:rPr lang="en-US" dirty="0"/>
              <a:t>, </a:t>
            </a:r>
            <a:r>
              <a:rPr lang="en-US" dirty="0" err="1"/>
              <a:t>Хипократ</a:t>
            </a:r>
            <a:r>
              <a:rPr lang="en-US" dirty="0"/>
              <a:t> </a:t>
            </a:r>
            <a:r>
              <a:rPr lang="en-US" dirty="0" err="1"/>
              <a:t>терапијом</a:t>
            </a:r>
            <a:r>
              <a:rPr lang="en-US" dirty="0"/>
              <a:t> </a:t>
            </a:r>
            <a:r>
              <a:rPr lang="en-US" dirty="0" err="1"/>
              <a:t>жели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подигне</a:t>
            </a:r>
            <a:r>
              <a:rPr lang="en-US" dirty="0"/>
              <a:t> </a:t>
            </a:r>
            <a:r>
              <a:rPr lang="en-US" dirty="0" err="1"/>
              <a:t>отпорну</a:t>
            </a:r>
            <a:r>
              <a:rPr lang="en-US" dirty="0"/>
              <a:t> </a:t>
            </a:r>
            <a:r>
              <a:rPr lang="en-US" dirty="0" err="1"/>
              <a:t>снагу</a:t>
            </a:r>
            <a:r>
              <a:rPr lang="en-US" dirty="0"/>
              <a:t> </a:t>
            </a:r>
            <a:r>
              <a:rPr lang="en-US" dirty="0" err="1"/>
              <a:t>организма</a:t>
            </a:r>
            <a:r>
              <a:rPr lang="en-US" dirty="0"/>
              <a:t>,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сам</a:t>
            </a:r>
            <a:r>
              <a:rPr lang="en-US" dirty="0"/>
              <a:t> </a:t>
            </a:r>
            <a:r>
              <a:rPr lang="en-US" dirty="0" err="1"/>
              <a:t>успоставио</a:t>
            </a:r>
            <a:r>
              <a:rPr lang="en-US" dirty="0"/>
              <a:t> </a:t>
            </a:r>
            <a:r>
              <a:rPr lang="en-US" dirty="0" err="1"/>
              <a:t>поремећено</a:t>
            </a:r>
            <a:r>
              <a:rPr lang="en-US" dirty="0"/>
              <a:t> </a:t>
            </a:r>
            <a:r>
              <a:rPr lang="en-US" dirty="0" err="1"/>
              <a:t>здравље</a:t>
            </a:r>
            <a:r>
              <a:rPr lang="en-US" dirty="0"/>
              <a:t>.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верује</a:t>
            </a:r>
            <a:r>
              <a:rPr lang="en-US" dirty="0"/>
              <a:t> у </a:t>
            </a:r>
            <a:r>
              <a:rPr lang="en-US" dirty="0" err="1"/>
              <a:t>лековиту</a:t>
            </a:r>
            <a:r>
              <a:rPr lang="en-US" dirty="0"/>
              <a:t> </a:t>
            </a:r>
            <a:r>
              <a:rPr lang="en-US" dirty="0" err="1"/>
              <a:t>снагу</a:t>
            </a:r>
            <a:r>
              <a:rPr lang="en-US" dirty="0"/>
              <a:t> </a:t>
            </a:r>
            <a:r>
              <a:rPr lang="en-US" dirty="0" err="1"/>
              <a:t>природе</a:t>
            </a:r>
            <a:r>
              <a:rPr lang="en-US" dirty="0"/>
              <a:t> (</a:t>
            </a:r>
            <a:r>
              <a:rPr lang="en-US" dirty="0" err="1"/>
              <a:t>вис</a:t>
            </a:r>
            <a:r>
              <a:rPr lang="en-US" dirty="0"/>
              <a:t> </a:t>
            </a:r>
            <a:r>
              <a:rPr lang="en-US" dirty="0" err="1"/>
              <a:t>медицатриx</a:t>
            </a:r>
            <a:r>
              <a:rPr lang="en-US" dirty="0"/>
              <a:t> </a:t>
            </a:r>
            <a:r>
              <a:rPr lang="en-US" dirty="0" err="1"/>
              <a:t>натурае</a:t>
            </a:r>
            <a:r>
              <a:rPr lang="en-US" dirty="0"/>
              <a:t>). </a:t>
            </a:r>
            <a:endParaRPr lang="sr-Latn-RS" dirty="0" smtClean="0"/>
          </a:p>
          <a:p>
            <a:pPr algn="just"/>
            <a:r>
              <a:rPr lang="en-US" dirty="0" err="1" smtClean="0"/>
              <a:t>Терапијом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чак</a:t>
            </a:r>
            <a:r>
              <a:rPr lang="en-US" dirty="0"/>
              <a:t> </a:t>
            </a:r>
            <a:r>
              <a:rPr lang="en-US" dirty="0" err="1"/>
              <a:t>подупире</a:t>
            </a:r>
            <a:r>
              <a:rPr lang="en-US" dirty="0"/>
              <a:t> и </a:t>
            </a:r>
            <a:r>
              <a:rPr lang="en-US" dirty="0" err="1"/>
              <a:t>болест</a:t>
            </a:r>
            <a:r>
              <a:rPr lang="en-US" dirty="0"/>
              <a:t>,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акутна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регулациона</a:t>
            </a:r>
            <a:r>
              <a:rPr lang="en-US" dirty="0"/>
              <a:t> </a:t>
            </a:r>
            <a:r>
              <a:rPr lang="en-US" dirty="0" err="1"/>
              <a:t>сила</a:t>
            </a:r>
            <a:r>
              <a:rPr lang="en-US" dirty="0"/>
              <a:t> (</a:t>
            </a:r>
            <a:r>
              <a:rPr lang="en-US" dirty="0" err="1"/>
              <a:t>лизис</a:t>
            </a:r>
            <a:r>
              <a:rPr lang="en-US" dirty="0"/>
              <a:t>) </a:t>
            </a:r>
            <a:r>
              <a:rPr lang="en-US" dirty="0" err="1"/>
              <a:t>настоји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штетне</a:t>
            </a:r>
            <a:r>
              <a:rPr lang="en-US" dirty="0"/>
              <a:t> </a:t>
            </a:r>
            <a:r>
              <a:rPr lang="en-US" dirty="0" err="1"/>
              <a:t>материје</a:t>
            </a:r>
            <a:r>
              <a:rPr lang="en-US" dirty="0"/>
              <a:t> </a:t>
            </a:r>
            <a:r>
              <a:rPr lang="en-US" dirty="0" err="1"/>
              <a:t>претвори</a:t>
            </a:r>
            <a:r>
              <a:rPr lang="en-US" dirty="0"/>
              <a:t> у </a:t>
            </a:r>
            <a:r>
              <a:rPr lang="en-US" dirty="0" err="1"/>
              <a:t>нешкодљиве</a:t>
            </a:r>
            <a:r>
              <a:rPr lang="en-US" dirty="0"/>
              <a:t> </a:t>
            </a:r>
            <a:r>
              <a:rPr lang="en-US" dirty="0" err="1"/>
              <a:t>путем</a:t>
            </a:r>
            <a:r>
              <a:rPr lang="en-US" dirty="0"/>
              <a:t> </a:t>
            </a:r>
            <a:r>
              <a:rPr lang="en-US" dirty="0" err="1"/>
              <a:t>кувања</a:t>
            </a:r>
            <a:r>
              <a:rPr lang="en-US" dirty="0"/>
              <a:t> (</a:t>
            </a:r>
            <a:r>
              <a:rPr lang="en-US" dirty="0" err="1"/>
              <a:t>пепсис</a:t>
            </a:r>
            <a:r>
              <a:rPr lang="en-US" dirty="0"/>
              <a:t>) и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 </a:t>
            </a:r>
            <a:r>
              <a:rPr lang="en-US" dirty="0" err="1"/>
              <a:t>избаци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организма</a:t>
            </a:r>
            <a:r>
              <a:rPr lang="en-US" dirty="0"/>
              <a:t>. </a:t>
            </a:r>
            <a:r>
              <a:rPr lang="en-US" dirty="0" err="1"/>
              <a:t>Висока</a:t>
            </a:r>
            <a:r>
              <a:rPr lang="en-US" dirty="0"/>
              <a:t> </a:t>
            </a:r>
            <a:r>
              <a:rPr lang="en-US" dirty="0" err="1"/>
              <a:t>температура</a:t>
            </a:r>
            <a:r>
              <a:rPr lang="en-US" dirty="0"/>
              <a:t> и </a:t>
            </a:r>
            <a:r>
              <a:rPr lang="en-US" dirty="0" err="1"/>
              <a:t>грозница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израз</a:t>
            </a:r>
            <a:r>
              <a:rPr lang="en-US" dirty="0"/>
              <a:t> </a:t>
            </a:r>
            <a:r>
              <a:rPr lang="en-US" dirty="0" err="1"/>
              <a:t>настојања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униште</a:t>
            </a:r>
            <a:r>
              <a:rPr lang="en-US" dirty="0"/>
              <a:t> </a:t>
            </a:r>
            <a:r>
              <a:rPr lang="en-US" dirty="0" err="1"/>
              <a:t>штетне</a:t>
            </a:r>
            <a:r>
              <a:rPr lang="en-US" dirty="0"/>
              <a:t> </a:t>
            </a:r>
            <a:r>
              <a:rPr lang="en-US" dirty="0" err="1"/>
              <a:t>материје</a:t>
            </a:r>
            <a:r>
              <a:rPr lang="en-US" dirty="0"/>
              <a:t> </a:t>
            </a:r>
            <a:r>
              <a:rPr lang="en-US" dirty="0" err="1"/>
              <a:t>чије</a:t>
            </a:r>
            <a:r>
              <a:rPr lang="en-US" dirty="0"/>
              <a:t> </a:t>
            </a:r>
            <a:r>
              <a:rPr lang="en-US" dirty="0" err="1"/>
              <a:t>излучивање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одвија</a:t>
            </a:r>
            <a:r>
              <a:rPr lang="en-US" dirty="0"/>
              <a:t> у </a:t>
            </a:r>
            <a:r>
              <a:rPr lang="en-US" dirty="0" err="1"/>
              <a:t>виду</a:t>
            </a:r>
            <a:r>
              <a:rPr lang="en-US" dirty="0"/>
              <a:t> </a:t>
            </a:r>
            <a:r>
              <a:rPr lang="en-US" dirty="0" err="1"/>
              <a:t>криза</a:t>
            </a:r>
            <a:r>
              <a:rPr lang="en-US" dirty="0"/>
              <a:t>,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јављају</a:t>
            </a:r>
            <a:r>
              <a:rPr lang="en-US" dirty="0"/>
              <a:t> у </a:t>
            </a:r>
            <a:r>
              <a:rPr lang="en-US" dirty="0" err="1"/>
              <a:t>тзв</a:t>
            </a:r>
            <a:r>
              <a:rPr lang="en-US" dirty="0"/>
              <a:t>. </a:t>
            </a:r>
            <a:r>
              <a:rPr lang="en-US" dirty="0" err="1"/>
              <a:t>критичне</a:t>
            </a:r>
            <a:r>
              <a:rPr lang="en-US" dirty="0"/>
              <a:t> </a:t>
            </a:r>
            <a:r>
              <a:rPr lang="en-US" dirty="0" err="1"/>
              <a:t>дане</a:t>
            </a:r>
            <a:r>
              <a:rPr lang="en-US" dirty="0"/>
              <a:t> – </a:t>
            </a:r>
            <a:r>
              <a:rPr lang="en-US" dirty="0" err="1"/>
              <a:t>седмодневни</a:t>
            </a:r>
            <a:r>
              <a:rPr lang="en-US" dirty="0"/>
              <a:t> </a:t>
            </a:r>
            <a:r>
              <a:rPr lang="en-US" dirty="0" err="1"/>
              <a:t>периоди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8167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5649" y="1670305"/>
            <a:ext cx="8566674" cy="2657856"/>
          </a:xfrm>
        </p:spPr>
        <p:txBody>
          <a:bodyPr/>
          <a:lstStyle/>
          <a:p>
            <a:pPr algn="just"/>
            <a:r>
              <a:rPr lang="en-US" dirty="0" err="1"/>
              <a:t>Хипократ</a:t>
            </a:r>
            <a:r>
              <a:rPr lang="en-US" dirty="0"/>
              <a:t> </a:t>
            </a:r>
            <a:r>
              <a:rPr lang="en-US" dirty="0" err="1"/>
              <a:t>лечи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подиже</a:t>
            </a:r>
            <a:r>
              <a:rPr lang="en-US" dirty="0"/>
              <a:t> </a:t>
            </a:r>
            <a:r>
              <a:rPr lang="en-US" dirty="0" err="1"/>
              <a:t>снагу</a:t>
            </a:r>
            <a:r>
              <a:rPr lang="en-US" dirty="0"/>
              <a:t> </a:t>
            </a:r>
            <a:r>
              <a:rPr lang="en-US" dirty="0" err="1"/>
              <a:t>организма</a:t>
            </a:r>
            <a:r>
              <a:rPr lang="en-US" dirty="0"/>
              <a:t>, </a:t>
            </a:r>
            <a:r>
              <a:rPr lang="en-US" dirty="0" err="1"/>
              <a:t>лековитим</a:t>
            </a:r>
            <a:r>
              <a:rPr lang="en-US" dirty="0"/>
              <a:t> </a:t>
            </a:r>
            <a:r>
              <a:rPr lang="en-US" dirty="0" err="1"/>
              <a:t>биљкама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даје</a:t>
            </a:r>
            <a:r>
              <a:rPr lang="en-US" dirty="0"/>
              <a:t> у </a:t>
            </a:r>
            <a:r>
              <a:rPr lang="en-US" dirty="0" err="1"/>
              <a:t>виду</a:t>
            </a:r>
            <a:r>
              <a:rPr lang="en-US" dirty="0"/>
              <a:t> </a:t>
            </a:r>
            <a:r>
              <a:rPr lang="en-US" dirty="0" err="1"/>
              <a:t>декокта</a:t>
            </a:r>
            <a:r>
              <a:rPr lang="en-US" dirty="0"/>
              <a:t>, </a:t>
            </a:r>
            <a:r>
              <a:rPr lang="en-US" dirty="0" err="1"/>
              <a:t>кувани</a:t>
            </a:r>
            <a:r>
              <a:rPr lang="en-US" dirty="0"/>
              <a:t> </a:t>
            </a:r>
            <a:r>
              <a:rPr lang="en-US" dirty="0" err="1"/>
              <a:t>јечам</a:t>
            </a:r>
            <a:r>
              <a:rPr lang="en-US" dirty="0"/>
              <a:t>, </a:t>
            </a:r>
            <a:r>
              <a:rPr lang="en-US" dirty="0" err="1"/>
              <a:t>медена</a:t>
            </a:r>
            <a:r>
              <a:rPr lang="en-US" dirty="0"/>
              <a:t> </a:t>
            </a:r>
            <a:r>
              <a:rPr lang="en-US" dirty="0" err="1"/>
              <a:t>вода</a:t>
            </a:r>
            <a:r>
              <a:rPr lang="en-US" dirty="0"/>
              <a:t>, </a:t>
            </a:r>
            <a:r>
              <a:rPr lang="en-US" dirty="0" err="1"/>
              <a:t>диуретичка</a:t>
            </a:r>
            <a:r>
              <a:rPr lang="en-US" dirty="0"/>
              <a:t> и </a:t>
            </a:r>
            <a:r>
              <a:rPr lang="en-US" dirty="0" err="1"/>
              <a:t>пургативна</a:t>
            </a:r>
            <a:r>
              <a:rPr lang="en-US" dirty="0"/>
              <a:t> </a:t>
            </a:r>
            <a:r>
              <a:rPr lang="en-US" dirty="0" err="1"/>
              <a:t>средства</a:t>
            </a:r>
            <a:r>
              <a:rPr lang="en-US" dirty="0"/>
              <a:t>, </a:t>
            </a:r>
            <a:r>
              <a:rPr lang="en-US" dirty="0" err="1"/>
              <a:t>средства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повраћање</a:t>
            </a:r>
            <a:r>
              <a:rPr lang="en-US" dirty="0"/>
              <a:t> и </a:t>
            </a:r>
            <a:r>
              <a:rPr lang="en-US" dirty="0" err="1"/>
              <a:t>знојење</a:t>
            </a:r>
            <a:r>
              <a:rPr lang="en-US" dirty="0"/>
              <a:t>, </a:t>
            </a:r>
            <a:r>
              <a:rPr lang="en-US" dirty="0" err="1"/>
              <a:t>затим</a:t>
            </a:r>
            <a:r>
              <a:rPr lang="en-US" dirty="0"/>
              <a:t> </a:t>
            </a:r>
            <a:r>
              <a:rPr lang="en-US" dirty="0" err="1"/>
              <a:t>врши</a:t>
            </a:r>
            <a:r>
              <a:rPr lang="en-US" dirty="0"/>
              <a:t> </a:t>
            </a:r>
            <a:r>
              <a:rPr lang="en-US" dirty="0" err="1"/>
              <a:t>венесекцију</a:t>
            </a:r>
            <a:r>
              <a:rPr lang="en-US" dirty="0"/>
              <a:t>, </a:t>
            </a:r>
            <a:r>
              <a:rPr lang="en-US" dirty="0" err="1"/>
              <a:t>одређује</a:t>
            </a:r>
            <a:r>
              <a:rPr lang="en-US" dirty="0"/>
              <a:t> </a:t>
            </a:r>
            <a:r>
              <a:rPr lang="en-US" dirty="0" err="1"/>
              <a:t>купке</a:t>
            </a:r>
            <a:r>
              <a:rPr lang="en-US" dirty="0"/>
              <a:t>, </a:t>
            </a:r>
            <a:r>
              <a:rPr lang="en-US" dirty="0" err="1"/>
              <a:t>преписује</a:t>
            </a:r>
            <a:r>
              <a:rPr lang="en-US" dirty="0"/>
              <a:t> </a:t>
            </a:r>
            <a:r>
              <a:rPr lang="en-US" dirty="0" err="1"/>
              <a:t>дијетотерапију</a:t>
            </a:r>
            <a:r>
              <a:rPr lang="en-US" dirty="0"/>
              <a:t>. </a:t>
            </a:r>
            <a:r>
              <a:rPr lang="en-US" dirty="0" err="1"/>
              <a:t>Нема</a:t>
            </a:r>
            <a:r>
              <a:rPr lang="en-US" dirty="0"/>
              <a:t> </a:t>
            </a:r>
            <a:r>
              <a:rPr lang="en-US" dirty="0" err="1"/>
              <a:t>шематизма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индивидуално</a:t>
            </a:r>
            <a:r>
              <a:rPr lang="en-US" dirty="0"/>
              <a:t> </a:t>
            </a:r>
            <a:r>
              <a:rPr lang="en-US" dirty="0" err="1"/>
              <a:t>прилагођено</a:t>
            </a:r>
            <a:r>
              <a:rPr lang="en-US" dirty="0"/>
              <a:t> </a:t>
            </a:r>
            <a:r>
              <a:rPr lang="en-US" dirty="0" err="1"/>
              <a:t>сваком</a:t>
            </a:r>
            <a:r>
              <a:rPr lang="en-US" dirty="0"/>
              <a:t> </a:t>
            </a:r>
            <a:r>
              <a:rPr lang="en-US" dirty="0" err="1"/>
              <a:t>болеснику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28124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225" y="1121664"/>
            <a:ext cx="8420370" cy="460140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algn="just"/>
            <a:r>
              <a:rPr lang="en-US" dirty="0" err="1"/>
              <a:t>Хипократова</a:t>
            </a:r>
            <a:r>
              <a:rPr lang="en-US" dirty="0"/>
              <a:t> </a:t>
            </a:r>
            <a:r>
              <a:rPr lang="en-US" dirty="0" err="1"/>
              <a:t>дела</a:t>
            </a:r>
            <a:r>
              <a:rPr lang="en-US" dirty="0"/>
              <a:t> и </a:t>
            </a:r>
            <a:r>
              <a:rPr lang="en-US" dirty="0" err="1"/>
              <a:t>Хипократова</a:t>
            </a:r>
            <a:r>
              <a:rPr lang="en-US" dirty="0"/>
              <a:t> </a:t>
            </a:r>
            <a:r>
              <a:rPr lang="en-US" dirty="0" err="1"/>
              <a:t>медицина</a:t>
            </a:r>
            <a:r>
              <a:rPr lang="en-US" dirty="0"/>
              <a:t> </a:t>
            </a:r>
            <a:r>
              <a:rPr lang="en-US" dirty="0" err="1"/>
              <a:t>ни</a:t>
            </a:r>
            <a:r>
              <a:rPr lang="en-US" dirty="0"/>
              <a:t> </a:t>
            </a:r>
            <a:r>
              <a:rPr lang="en-US" dirty="0" err="1"/>
              <a:t>данас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изгубила</a:t>
            </a:r>
            <a:r>
              <a:rPr lang="en-US" dirty="0"/>
              <a:t> </a:t>
            </a:r>
            <a:r>
              <a:rPr lang="en-US" dirty="0" err="1"/>
              <a:t>свој</a:t>
            </a:r>
            <a:r>
              <a:rPr lang="en-US" dirty="0"/>
              <a:t> </a:t>
            </a:r>
            <a:r>
              <a:rPr lang="en-US" dirty="0" err="1"/>
              <a:t>значај</a:t>
            </a:r>
            <a:r>
              <a:rPr lang="en-US" dirty="0"/>
              <a:t> и </a:t>
            </a:r>
            <a:r>
              <a:rPr lang="en-US" dirty="0" err="1"/>
              <a:t>вредност</a:t>
            </a:r>
            <a:r>
              <a:rPr lang="en-US" dirty="0"/>
              <a:t>,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потврђује</a:t>
            </a:r>
            <a:r>
              <a:rPr lang="en-US" dirty="0"/>
              <a:t> </a:t>
            </a:r>
            <a:r>
              <a:rPr lang="en-US" dirty="0" err="1"/>
              <a:t>чињеница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бројне</a:t>
            </a:r>
            <a:r>
              <a:rPr lang="en-US" dirty="0"/>
              <a:t> </a:t>
            </a:r>
            <a:r>
              <a:rPr lang="en-US" dirty="0" err="1"/>
              <a:t>расправе</a:t>
            </a:r>
            <a:r>
              <a:rPr lang="en-US" dirty="0"/>
              <a:t> и </a:t>
            </a:r>
            <a:r>
              <a:rPr lang="en-US" dirty="0" err="1"/>
              <a:t>студије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написане</a:t>
            </a:r>
            <a:r>
              <a:rPr lang="en-US" dirty="0"/>
              <a:t> </a:t>
            </a:r>
            <a:r>
              <a:rPr lang="en-US" dirty="0" err="1"/>
              <a:t>последњих</a:t>
            </a:r>
            <a:r>
              <a:rPr lang="en-US" dirty="0"/>
              <a:t> </a:t>
            </a:r>
            <a:r>
              <a:rPr lang="en-US" dirty="0" err="1"/>
              <a:t>година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напунити</a:t>
            </a:r>
            <a:r>
              <a:rPr lang="en-US" dirty="0"/>
              <a:t> </a:t>
            </a:r>
            <a:r>
              <a:rPr lang="en-US" dirty="0" err="1"/>
              <a:t>читаву</a:t>
            </a:r>
            <a:r>
              <a:rPr lang="en-US" dirty="0"/>
              <a:t> </a:t>
            </a:r>
            <a:r>
              <a:rPr lang="en-US" dirty="0" err="1"/>
              <a:t>библиотеку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smtClean="0"/>
              <a:t>У</a:t>
            </a:r>
            <a:r>
              <a:rPr lang="sr-Latn-RS" dirty="0" smtClean="0"/>
              <a:t> </a:t>
            </a:r>
            <a:r>
              <a:rPr lang="en-US" dirty="0" err="1" smtClean="0"/>
              <a:t>временима</a:t>
            </a:r>
            <a:r>
              <a:rPr lang="en-US" dirty="0" smtClean="0"/>
              <a:t> </a:t>
            </a:r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обарани</a:t>
            </a:r>
            <a:r>
              <a:rPr lang="en-US" dirty="0"/>
              <a:t> </a:t>
            </a:r>
            <a:r>
              <a:rPr lang="en-US" dirty="0" err="1"/>
              <a:t>бројни</a:t>
            </a:r>
            <a:r>
              <a:rPr lang="en-US" dirty="0"/>
              <a:t> </a:t>
            </a:r>
            <a:r>
              <a:rPr lang="en-US" dirty="0" err="1"/>
              <a:t>медицински</a:t>
            </a:r>
            <a:r>
              <a:rPr lang="en-US" dirty="0"/>
              <a:t> </a:t>
            </a:r>
            <a:r>
              <a:rPr lang="en-US" dirty="0" err="1"/>
              <a:t>системи</a:t>
            </a:r>
            <a:r>
              <a:rPr lang="en-US" dirty="0"/>
              <a:t> и </a:t>
            </a:r>
            <a:r>
              <a:rPr lang="en-US" dirty="0" err="1"/>
              <a:t>учења</a:t>
            </a:r>
            <a:r>
              <a:rPr lang="en-US" dirty="0"/>
              <a:t>, </a:t>
            </a:r>
            <a:r>
              <a:rPr lang="en-US" dirty="0" err="1"/>
              <a:t>Хипократова</a:t>
            </a:r>
            <a:r>
              <a:rPr lang="en-US" dirty="0"/>
              <a:t> </a:t>
            </a:r>
            <a:r>
              <a:rPr lang="en-US" dirty="0" err="1"/>
              <a:t>медицина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остала</a:t>
            </a:r>
            <a:r>
              <a:rPr lang="en-US" dirty="0"/>
              <a:t> </a:t>
            </a:r>
            <a:r>
              <a:rPr lang="en-US" dirty="0" err="1"/>
              <a:t>недирнута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Хипократ</a:t>
            </a:r>
            <a:r>
              <a:rPr lang="en-US" dirty="0"/>
              <a:t> с </a:t>
            </a:r>
            <a:r>
              <a:rPr lang="en-US" dirty="0" err="1"/>
              <a:t>правом</a:t>
            </a:r>
            <a:r>
              <a:rPr lang="en-US" dirty="0"/>
              <a:t> </a:t>
            </a:r>
            <a:r>
              <a:rPr lang="en-US" dirty="0" err="1"/>
              <a:t>зове</a:t>
            </a:r>
            <a:r>
              <a:rPr lang="en-US" dirty="0"/>
              <a:t> ’’</a:t>
            </a:r>
            <a:r>
              <a:rPr lang="en-US" dirty="0" err="1"/>
              <a:t>оцем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 smtClean="0"/>
              <a:t>’’.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4484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3455" y="2402543"/>
            <a:ext cx="9286993" cy="120248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Постхипократска</a:t>
            </a:r>
            <a:r>
              <a:rPr lang="en-US" dirty="0"/>
              <a:t> </a:t>
            </a:r>
            <a:r>
              <a:rPr lang="en-US" dirty="0" err="1"/>
              <a:t>медицина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51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109472"/>
            <a:ext cx="8261873" cy="4613597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развијено поморство и превласт на морима, што је условљавало живе трговачке везе са земљама у којима је култура већ била раније развијена;</a:t>
            </a:r>
          </a:p>
          <a:p>
            <a:pPr algn="just"/>
            <a:r>
              <a:rPr lang="ru-RU" dirty="0"/>
              <a:t>склоност старих Грка за посматрање природе и човека и њихов киртички начин мишљења;</a:t>
            </a:r>
          </a:p>
          <a:p>
            <a:pPr algn="just"/>
            <a:r>
              <a:rPr lang="ru-RU" dirty="0"/>
              <a:t>развијена демократија, слобода мишљења, истраживање, која није спутавана ни од стране државе ни религије. За разлику од Вавилона или Египта, у старој Грчкој никада није постојала апсолутна власт монарха, који би својим ауторитетом власти кочио напредак, већ је сваки град био држава у којој је сваки појединац уживао све слободе. Исто тако ни религија није имала пресудног утицаја на науку или уметност.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4715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609" y="2389633"/>
            <a:ext cx="8578866" cy="1792224"/>
          </a:xfrm>
        </p:spPr>
        <p:txBody>
          <a:bodyPr/>
          <a:lstStyle/>
          <a:p>
            <a:pPr algn="just"/>
            <a:r>
              <a:rPr lang="en-US" dirty="0" err="1"/>
              <a:t>Хипократово</a:t>
            </a:r>
            <a:r>
              <a:rPr lang="en-US" dirty="0"/>
              <a:t> </a:t>
            </a:r>
            <a:r>
              <a:rPr lang="en-US" dirty="0" err="1"/>
              <a:t>учење</a:t>
            </a:r>
            <a:r>
              <a:rPr lang="en-US" dirty="0"/>
              <a:t> </a:t>
            </a:r>
            <a:r>
              <a:rPr lang="en-US" dirty="0" err="1"/>
              <a:t>наставили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његови</a:t>
            </a:r>
            <a:r>
              <a:rPr lang="en-US" dirty="0"/>
              <a:t> </a:t>
            </a:r>
            <a:r>
              <a:rPr lang="en-US" dirty="0" err="1"/>
              <a:t>синови</a:t>
            </a:r>
            <a:r>
              <a:rPr lang="en-US" dirty="0"/>
              <a:t> </a:t>
            </a:r>
            <a:r>
              <a:rPr lang="en-US" dirty="0" err="1"/>
              <a:t>Тесал</a:t>
            </a:r>
            <a:r>
              <a:rPr lang="en-US" dirty="0"/>
              <a:t> и </a:t>
            </a:r>
            <a:r>
              <a:rPr lang="en-US" dirty="0" err="1"/>
              <a:t>Дракон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зет</a:t>
            </a:r>
            <a:r>
              <a:rPr lang="en-US" dirty="0"/>
              <a:t> </a:t>
            </a:r>
            <a:r>
              <a:rPr lang="en-US" dirty="0" err="1"/>
              <a:t>Палиб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челу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у </a:t>
            </a:r>
            <a:r>
              <a:rPr lang="en-US" dirty="0" err="1"/>
              <a:t>Kосу</a:t>
            </a:r>
            <a:r>
              <a:rPr lang="en-US" dirty="0"/>
              <a:t> и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бавио</a:t>
            </a:r>
            <a:r>
              <a:rPr lang="en-US" dirty="0"/>
              <a:t> </a:t>
            </a:r>
            <a:r>
              <a:rPr lang="en-US" dirty="0" err="1"/>
              <a:t>ембриолошким</a:t>
            </a:r>
            <a:r>
              <a:rPr lang="en-US" dirty="0"/>
              <a:t> </a:t>
            </a:r>
            <a:r>
              <a:rPr lang="en-US" dirty="0" err="1"/>
              <a:t>истраживањима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9738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2497" y="1865377"/>
            <a:ext cx="8542290" cy="3218688"/>
          </a:xfrm>
        </p:spPr>
        <p:txBody>
          <a:bodyPr/>
          <a:lstStyle/>
          <a:p>
            <a:pPr algn="just"/>
            <a:r>
              <a:rPr lang="en-US" dirty="0" err="1"/>
              <a:t>Поред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у </a:t>
            </a:r>
            <a:r>
              <a:rPr lang="en-US" dirty="0" err="1"/>
              <a:t>Kосу</a:t>
            </a:r>
            <a:r>
              <a:rPr lang="en-US" dirty="0"/>
              <a:t>, у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(ИВ </a:t>
            </a:r>
            <a:r>
              <a:rPr lang="en-US" dirty="0" err="1"/>
              <a:t>в.пне</a:t>
            </a:r>
            <a:r>
              <a:rPr lang="en-US" dirty="0"/>
              <a:t>.) и </a:t>
            </a:r>
            <a:r>
              <a:rPr lang="en-US" dirty="0" err="1"/>
              <a:t>даље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ниле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у </a:t>
            </a:r>
            <a:r>
              <a:rPr lang="en-US" dirty="0" err="1"/>
              <a:t>Kниду</a:t>
            </a:r>
            <a:r>
              <a:rPr lang="en-US" dirty="0"/>
              <a:t> и </a:t>
            </a:r>
            <a:r>
              <a:rPr lang="en-US" dirty="0" err="1"/>
              <a:t>сицилска</a:t>
            </a:r>
            <a:r>
              <a:rPr lang="en-US" dirty="0"/>
              <a:t> </a:t>
            </a:r>
            <a:r>
              <a:rPr lang="en-US" dirty="0" err="1"/>
              <a:t>школа</a:t>
            </a:r>
            <a:r>
              <a:rPr lang="en-US" dirty="0"/>
              <a:t>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челу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у </a:t>
            </a:r>
            <a:r>
              <a:rPr lang="en-US" dirty="0" err="1"/>
              <a:t>Kниду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Kризип</a:t>
            </a:r>
            <a:r>
              <a:rPr lang="en-US" dirty="0"/>
              <a:t>, </a:t>
            </a:r>
            <a:r>
              <a:rPr lang="en-US" dirty="0" err="1"/>
              <a:t>ученик</a:t>
            </a:r>
            <a:r>
              <a:rPr lang="en-US" dirty="0"/>
              <a:t> </a:t>
            </a:r>
            <a:r>
              <a:rPr lang="en-US" dirty="0" err="1"/>
              <a:t>Еразистрата</a:t>
            </a:r>
            <a:r>
              <a:rPr lang="en-US" dirty="0"/>
              <a:t> (</a:t>
            </a:r>
            <a:r>
              <a:rPr lang="en-US" dirty="0" err="1"/>
              <a:t>једно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 </a:t>
            </a:r>
            <a:r>
              <a:rPr lang="en-US" dirty="0" err="1"/>
              <a:t>египатског</a:t>
            </a:r>
            <a:r>
              <a:rPr lang="en-US" dirty="0"/>
              <a:t> </a:t>
            </a:r>
            <a:r>
              <a:rPr lang="en-US" dirty="0" err="1"/>
              <a:t>краља</a:t>
            </a:r>
            <a:r>
              <a:rPr lang="en-US" dirty="0"/>
              <a:t>),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одбацио</a:t>
            </a:r>
            <a:r>
              <a:rPr lang="en-US" dirty="0"/>
              <a:t> </a:t>
            </a:r>
            <a:r>
              <a:rPr lang="en-US" dirty="0" err="1"/>
              <a:t>венесекцију</a:t>
            </a:r>
            <a:r>
              <a:rPr lang="en-US" dirty="0"/>
              <a:t>, </a:t>
            </a:r>
            <a:r>
              <a:rPr lang="en-US" dirty="0" err="1"/>
              <a:t>написао</a:t>
            </a:r>
            <a:r>
              <a:rPr lang="en-US" dirty="0"/>
              <a:t> </a:t>
            </a:r>
            <a:r>
              <a:rPr lang="en-US" dirty="0" err="1"/>
              <a:t>књигу</a:t>
            </a:r>
            <a:r>
              <a:rPr lang="en-US" dirty="0"/>
              <a:t> о </a:t>
            </a:r>
            <a:r>
              <a:rPr lang="en-US" dirty="0" err="1"/>
              <a:t>поврћу</a:t>
            </a:r>
            <a:r>
              <a:rPr lang="en-US" dirty="0"/>
              <a:t> и </a:t>
            </a:r>
            <a:r>
              <a:rPr lang="en-US" dirty="0" err="1"/>
              <a:t>његовој</a:t>
            </a:r>
            <a:r>
              <a:rPr lang="en-US" dirty="0"/>
              <a:t> </a:t>
            </a:r>
            <a:r>
              <a:rPr lang="en-US" dirty="0" err="1"/>
              <a:t>медицинској</a:t>
            </a:r>
            <a:r>
              <a:rPr lang="en-US" dirty="0"/>
              <a:t> </a:t>
            </a:r>
            <a:r>
              <a:rPr lang="en-US" dirty="0" err="1"/>
              <a:t>употреби</a:t>
            </a:r>
            <a:r>
              <a:rPr lang="en-US" dirty="0"/>
              <a:t>.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препоручивао</a:t>
            </a:r>
            <a:r>
              <a:rPr lang="en-US" dirty="0"/>
              <a:t> </a:t>
            </a:r>
            <a:r>
              <a:rPr lang="en-US" dirty="0" err="1"/>
              <a:t>купус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храну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облоге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48008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5649" y="1377697"/>
            <a:ext cx="8566674" cy="3840480"/>
          </a:xfrm>
        </p:spPr>
        <p:txBody>
          <a:bodyPr/>
          <a:lstStyle/>
          <a:p>
            <a:pPr algn="just"/>
            <a:r>
              <a:rPr lang="en-US" dirty="0" err="1"/>
              <a:t>После</a:t>
            </a:r>
            <a:r>
              <a:rPr lang="en-US" dirty="0"/>
              <a:t> </a:t>
            </a:r>
            <a:r>
              <a:rPr lang="en-US" dirty="0" err="1"/>
              <a:t>Хипократове</a:t>
            </a:r>
            <a:r>
              <a:rPr lang="en-US" dirty="0"/>
              <a:t> </a:t>
            </a:r>
            <a:r>
              <a:rPr lang="en-US" dirty="0" err="1"/>
              <a:t>смрти</a:t>
            </a:r>
            <a:r>
              <a:rPr lang="en-US" dirty="0"/>
              <a:t> </a:t>
            </a:r>
            <a:r>
              <a:rPr lang="en-US" dirty="0" err="1"/>
              <a:t>настала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посебна</a:t>
            </a:r>
            <a:r>
              <a:rPr lang="en-US" dirty="0"/>
              <a:t> </a:t>
            </a:r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школа</a:t>
            </a:r>
            <a:r>
              <a:rPr lang="en-US" dirty="0"/>
              <a:t> – </a:t>
            </a:r>
            <a:r>
              <a:rPr lang="en-US" dirty="0" err="1"/>
              <a:t>Догматска</a:t>
            </a:r>
            <a:r>
              <a:rPr lang="en-US" dirty="0"/>
              <a:t> </a:t>
            </a:r>
            <a:r>
              <a:rPr lang="en-US" dirty="0" err="1"/>
              <a:t>школа</a:t>
            </a:r>
            <a:r>
              <a:rPr lang="en-US" dirty="0"/>
              <a:t>,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своје</a:t>
            </a:r>
            <a:r>
              <a:rPr lang="en-US" dirty="0"/>
              <a:t> </a:t>
            </a:r>
            <a:r>
              <a:rPr lang="en-US" dirty="0" err="1"/>
              <a:t>учење</a:t>
            </a:r>
            <a:r>
              <a:rPr lang="en-US" dirty="0"/>
              <a:t> </a:t>
            </a:r>
            <a:r>
              <a:rPr lang="en-US" dirty="0" err="1"/>
              <a:t>базирала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Хипократовој</a:t>
            </a:r>
            <a:r>
              <a:rPr lang="en-US" dirty="0"/>
              <a:t> </a:t>
            </a:r>
            <a:r>
              <a:rPr lang="en-US" dirty="0" err="1"/>
              <a:t>медицини</a:t>
            </a:r>
            <a:r>
              <a:rPr lang="en-US" dirty="0"/>
              <a:t>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сматрају</a:t>
            </a:r>
            <a:r>
              <a:rPr lang="en-US" dirty="0"/>
              <a:t> </a:t>
            </a:r>
            <a:r>
              <a:rPr lang="en-US" dirty="0" err="1"/>
              <a:t>непогрешивом</a:t>
            </a:r>
            <a:r>
              <a:rPr lang="en-US" dirty="0"/>
              <a:t> </a:t>
            </a:r>
            <a:r>
              <a:rPr lang="en-US" dirty="0" err="1"/>
              <a:t>догмом</a:t>
            </a:r>
            <a:r>
              <a:rPr lang="en-US" dirty="0"/>
              <a:t>. </a:t>
            </a:r>
            <a:r>
              <a:rPr lang="en-US" dirty="0" err="1"/>
              <a:t>Међутим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тапоствка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представља</a:t>
            </a:r>
            <a:r>
              <a:rPr lang="en-US" dirty="0"/>
              <a:t> </a:t>
            </a:r>
            <a:r>
              <a:rPr lang="en-US" dirty="0" err="1"/>
              <a:t>удаљавање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Хипократове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 smtClean="0"/>
              <a:t>.</a:t>
            </a:r>
            <a:endParaRPr lang="sr-Latn-RS" dirty="0" smtClean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Његова</a:t>
            </a:r>
            <a:r>
              <a:rPr lang="en-US" dirty="0"/>
              <a:t> </a:t>
            </a:r>
            <a:r>
              <a:rPr lang="en-US" dirty="0" err="1"/>
              <a:t>основна</a:t>
            </a:r>
            <a:r>
              <a:rPr lang="en-US" dirty="0"/>
              <a:t> </a:t>
            </a:r>
            <a:r>
              <a:rPr lang="en-US" dirty="0" err="1"/>
              <a:t>мисао</a:t>
            </a:r>
            <a:r>
              <a:rPr lang="en-US" dirty="0"/>
              <a:t> </a:t>
            </a:r>
            <a:r>
              <a:rPr lang="en-US" dirty="0" smtClean="0"/>
              <a:t>ј</a:t>
            </a:r>
            <a:r>
              <a:rPr lang="sr-Latn-RS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научна</a:t>
            </a:r>
            <a:r>
              <a:rPr lang="en-US" dirty="0"/>
              <a:t> </a:t>
            </a:r>
            <a:r>
              <a:rPr lang="en-US" dirty="0" err="1"/>
              <a:t>сумња</a:t>
            </a:r>
            <a:r>
              <a:rPr lang="en-US" dirty="0"/>
              <a:t> и </a:t>
            </a:r>
            <a:r>
              <a:rPr lang="en-US" dirty="0" err="1"/>
              <a:t>критични</a:t>
            </a:r>
            <a:r>
              <a:rPr lang="en-US" dirty="0"/>
              <a:t> </a:t>
            </a:r>
            <a:r>
              <a:rPr lang="en-US" dirty="0" err="1"/>
              <a:t>приступ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одлука</a:t>
            </a:r>
            <a:r>
              <a:rPr lang="en-US" dirty="0"/>
              <a:t> </a:t>
            </a:r>
            <a:r>
              <a:rPr lang="en-US" dirty="0" err="1"/>
              <a:t>једне</a:t>
            </a:r>
            <a:r>
              <a:rPr lang="en-US" dirty="0"/>
              <a:t> </a:t>
            </a:r>
            <a:r>
              <a:rPr lang="en-US" dirty="0" err="1"/>
              <a:t>научне</a:t>
            </a:r>
            <a:r>
              <a:rPr lang="en-US" dirty="0"/>
              <a:t> </a:t>
            </a:r>
            <a:r>
              <a:rPr lang="en-US" dirty="0" err="1"/>
              <a:t>мисии</a:t>
            </a:r>
            <a:r>
              <a:rPr lang="en-US" dirty="0"/>
              <a:t>.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догматичара</a:t>
            </a:r>
            <a:r>
              <a:rPr lang="en-US" dirty="0"/>
              <a:t>, о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зна</a:t>
            </a:r>
            <a:r>
              <a:rPr lang="en-US" dirty="0"/>
              <a:t> </a:t>
            </a:r>
            <a:r>
              <a:rPr lang="en-US" dirty="0" err="1"/>
              <a:t>много</a:t>
            </a:r>
            <a:r>
              <a:rPr lang="en-US" dirty="0"/>
              <a:t>, </a:t>
            </a:r>
            <a:r>
              <a:rPr lang="en-US" dirty="0" err="1"/>
              <a:t>најпознатији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Диокло</a:t>
            </a:r>
            <a:r>
              <a:rPr lang="en-US" dirty="0"/>
              <a:t>, </a:t>
            </a:r>
            <a:r>
              <a:rPr lang="en-US" dirty="0" err="1"/>
              <a:t>Праксагора</a:t>
            </a:r>
            <a:r>
              <a:rPr lang="en-US" dirty="0"/>
              <a:t> и </a:t>
            </a:r>
            <a:r>
              <a:rPr lang="en-US" dirty="0" err="1"/>
              <a:t>Kризип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4631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7569" y="1377696"/>
            <a:ext cx="8395986" cy="4291583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Диокло</a:t>
            </a:r>
            <a:r>
              <a:rPr lang="en-US" dirty="0"/>
              <a:t> (</a:t>
            </a:r>
            <a:r>
              <a:rPr lang="en-US" dirty="0" err="1"/>
              <a:t>прва</a:t>
            </a:r>
            <a:r>
              <a:rPr lang="en-US" dirty="0"/>
              <a:t> </a:t>
            </a:r>
            <a:r>
              <a:rPr lang="en-US" dirty="0" err="1"/>
              <a:t>половина</a:t>
            </a:r>
            <a:r>
              <a:rPr lang="en-US" dirty="0"/>
              <a:t> ИВ </a:t>
            </a:r>
            <a:r>
              <a:rPr lang="en-US" dirty="0" err="1"/>
              <a:t>в.пне</a:t>
            </a:r>
            <a:r>
              <a:rPr lang="en-US" dirty="0"/>
              <a:t>)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бавио</a:t>
            </a:r>
            <a:r>
              <a:rPr lang="en-US" dirty="0"/>
              <a:t> </a:t>
            </a:r>
            <a:r>
              <a:rPr lang="en-US" dirty="0" err="1"/>
              <a:t>анатомијом</a:t>
            </a:r>
            <a:r>
              <a:rPr lang="en-US" dirty="0"/>
              <a:t>, </a:t>
            </a:r>
            <a:r>
              <a:rPr lang="en-US" dirty="0" err="1"/>
              <a:t>ембриологијом</a:t>
            </a:r>
            <a:r>
              <a:rPr lang="en-US" dirty="0"/>
              <a:t>, </a:t>
            </a:r>
            <a:r>
              <a:rPr lang="en-US" dirty="0" err="1"/>
              <a:t>гинекологијом</a:t>
            </a:r>
            <a:r>
              <a:rPr lang="en-US" dirty="0"/>
              <a:t> и </a:t>
            </a:r>
            <a:r>
              <a:rPr lang="en-US" dirty="0" err="1"/>
              <a:t>акушерством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и </a:t>
            </a:r>
            <a:r>
              <a:rPr lang="en-US" dirty="0" err="1"/>
              <a:t>хигијеном</a:t>
            </a:r>
            <a:r>
              <a:rPr lang="en-US" dirty="0"/>
              <a:t> и </a:t>
            </a:r>
            <a:r>
              <a:rPr lang="en-US" dirty="0" err="1"/>
              <a:t>сматра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највећи</a:t>
            </a:r>
            <a:r>
              <a:rPr lang="en-US" dirty="0"/>
              <a:t> </a:t>
            </a:r>
            <a:r>
              <a:rPr lang="en-US" dirty="0" err="1"/>
              <a:t>хигијеничар</a:t>
            </a:r>
            <a:r>
              <a:rPr lang="en-US" dirty="0"/>
              <a:t> </a:t>
            </a:r>
            <a:r>
              <a:rPr lang="en-US" dirty="0" err="1"/>
              <a:t>антике</a:t>
            </a:r>
            <a:r>
              <a:rPr lang="en-US" dirty="0" smtClean="0"/>
              <a:t>.</a:t>
            </a:r>
            <a:endParaRPr lang="sr-Latn-RS" dirty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Његова</a:t>
            </a:r>
            <a:r>
              <a:rPr lang="en-US" dirty="0"/>
              <a:t> </a:t>
            </a:r>
            <a:r>
              <a:rPr lang="en-US" dirty="0" err="1"/>
              <a:t>слава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била</a:t>
            </a:r>
            <a:r>
              <a:rPr lang="en-US" dirty="0"/>
              <a:t> </a:t>
            </a:r>
            <a:r>
              <a:rPr lang="en-US" dirty="0" err="1"/>
              <a:t>толика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звали</a:t>
            </a:r>
            <a:r>
              <a:rPr lang="en-US" dirty="0"/>
              <a:t> ‘’</a:t>
            </a:r>
            <a:r>
              <a:rPr lang="en-US" dirty="0" err="1"/>
              <a:t>други</a:t>
            </a:r>
            <a:r>
              <a:rPr lang="en-US" dirty="0"/>
              <a:t> </a:t>
            </a:r>
            <a:r>
              <a:rPr lang="en-US" dirty="0" err="1"/>
              <a:t>Хипократ</a:t>
            </a:r>
            <a:r>
              <a:rPr lang="en-US" dirty="0"/>
              <a:t>”. </a:t>
            </a:r>
            <a:endParaRPr lang="sr-Latn-RS" dirty="0" smtClean="0"/>
          </a:p>
          <a:p>
            <a:pPr algn="just"/>
            <a:r>
              <a:rPr lang="en-US" dirty="0" err="1" smtClean="0"/>
              <a:t>Диокло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написао</a:t>
            </a:r>
            <a:r>
              <a:rPr lang="en-US" dirty="0"/>
              <a:t> </a:t>
            </a:r>
            <a:r>
              <a:rPr lang="en-US" dirty="0" err="1"/>
              <a:t>једну</a:t>
            </a:r>
            <a:r>
              <a:rPr lang="en-US" dirty="0"/>
              <a:t> </a:t>
            </a:r>
            <a:r>
              <a:rPr lang="en-US" dirty="0" err="1"/>
              <a:t>анатомску</a:t>
            </a:r>
            <a:r>
              <a:rPr lang="en-US" dirty="0"/>
              <a:t> </a:t>
            </a:r>
            <a:r>
              <a:rPr lang="en-US" dirty="0" err="1"/>
              <a:t>књигу</a:t>
            </a:r>
            <a:r>
              <a:rPr lang="en-US" dirty="0"/>
              <a:t> ‘’</a:t>
            </a:r>
            <a:r>
              <a:rPr lang="en-US" dirty="0" err="1"/>
              <a:t>Анатомија</a:t>
            </a:r>
            <a:r>
              <a:rPr lang="en-US" dirty="0"/>
              <a:t>”. </a:t>
            </a:r>
            <a:r>
              <a:rPr lang="en-US" dirty="0" err="1"/>
              <a:t>Описао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ембрионе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27 </a:t>
            </a:r>
            <a:r>
              <a:rPr lang="en-US" dirty="0" err="1"/>
              <a:t>до</a:t>
            </a:r>
            <a:r>
              <a:rPr lang="en-US" dirty="0"/>
              <a:t> 40 </a:t>
            </a:r>
            <a:r>
              <a:rPr lang="en-US" dirty="0" err="1"/>
              <a:t>дана</a:t>
            </a:r>
            <a:r>
              <a:rPr lang="en-US" dirty="0"/>
              <a:t>. </a:t>
            </a:r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у </a:t>
            </a:r>
            <a:r>
              <a:rPr lang="en-US" dirty="0" err="1"/>
              <a:t>стварању</a:t>
            </a:r>
            <a:r>
              <a:rPr lang="en-US" dirty="0"/>
              <a:t> </a:t>
            </a:r>
            <a:r>
              <a:rPr lang="en-US" dirty="0" err="1"/>
              <a:t>ембриона</a:t>
            </a:r>
            <a:r>
              <a:rPr lang="en-US" dirty="0"/>
              <a:t> </a:t>
            </a:r>
            <a:r>
              <a:rPr lang="en-US" dirty="0" err="1"/>
              <a:t>учествују</a:t>
            </a:r>
            <a:r>
              <a:rPr lang="en-US" dirty="0"/>
              <a:t> </a:t>
            </a:r>
            <a:r>
              <a:rPr lang="en-US" dirty="0" err="1"/>
              <a:t>оба</a:t>
            </a:r>
            <a:r>
              <a:rPr lang="en-US" dirty="0"/>
              <a:t> </a:t>
            </a:r>
            <a:r>
              <a:rPr lang="en-US" dirty="0" err="1"/>
              <a:t>родитеља</a:t>
            </a:r>
            <a:r>
              <a:rPr lang="en-US" dirty="0"/>
              <a:t> (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разлику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Аристотела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0631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7153" y="1658112"/>
            <a:ext cx="8639826" cy="3255264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Праксагора</a:t>
            </a:r>
            <a:r>
              <a:rPr lang="en-US" dirty="0"/>
              <a:t> (</a:t>
            </a:r>
            <a:r>
              <a:rPr lang="en-US" dirty="0" err="1"/>
              <a:t>око</a:t>
            </a:r>
            <a:r>
              <a:rPr lang="en-US" dirty="0"/>
              <a:t> 330 </a:t>
            </a:r>
            <a:r>
              <a:rPr lang="en-US" dirty="0" err="1"/>
              <a:t>г.пне</a:t>
            </a:r>
            <a:r>
              <a:rPr lang="en-US" dirty="0"/>
              <a:t>)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наследник</a:t>
            </a:r>
            <a:r>
              <a:rPr lang="en-US" dirty="0"/>
              <a:t> </a:t>
            </a:r>
            <a:r>
              <a:rPr lang="en-US" dirty="0" err="1"/>
              <a:t>Диокла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челу</a:t>
            </a:r>
            <a:r>
              <a:rPr lang="en-US" dirty="0"/>
              <a:t> </a:t>
            </a:r>
            <a:r>
              <a:rPr lang="en-US" dirty="0" err="1"/>
              <a:t>Догматске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.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истакао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анатом</a:t>
            </a:r>
            <a:r>
              <a:rPr lang="en-US" dirty="0"/>
              <a:t> и </a:t>
            </a:r>
            <a:r>
              <a:rPr lang="en-US" dirty="0" err="1" smtClean="0"/>
              <a:t>хирург</a:t>
            </a:r>
            <a:r>
              <a:rPr lang="en-US" dirty="0" smtClean="0"/>
              <a:t>.</a:t>
            </a:r>
            <a:endParaRPr lang="sr-Latn-RS" dirty="0" smtClean="0"/>
          </a:p>
          <a:p>
            <a:pPr algn="just"/>
            <a:r>
              <a:rPr lang="en-US" dirty="0" err="1" smtClean="0"/>
              <a:t>Први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потпуно</a:t>
            </a:r>
            <a:r>
              <a:rPr lang="en-US" dirty="0"/>
              <a:t> и </a:t>
            </a:r>
            <a:r>
              <a:rPr lang="en-US" dirty="0" err="1"/>
              <a:t>јасно</a:t>
            </a:r>
            <a:r>
              <a:rPr lang="en-US" dirty="0"/>
              <a:t> </a:t>
            </a:r>
            <a:r>
              <a:rPr lang="en-US" dirty="0" err="1"/>
              <a:t>разликовао</a:t>
            </a:r>
            <a:r>
              <a:rPr lang="en-US" dirty="0"/>
              <a:t> </a:t>
            </a:r>
            <a:r>
              <a:rPr lang="en-US" dirty="0" err="1"/>
              <a:t>артерије</a:t>
            </a:r>
            <a:r>
              <a:rPr lang="en-US" dirty="0"/>
              <a:t> и </a:t>
            </a:r>
            <a:r>
              <a:rPr lang="en-US" dirty="0" err="1"/>
              <a:t>вене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вене</a:t>
            </a:r>
            <a:r>
              <a:rPr lang="en-US" dirty="0"/>
              <a:t> </a:t>
            </a:r>
            <a:r>
              <a:rPr lang="en-US" dirty="0" err="1"/>
              <a:t>садрже</a:t>
            </a:r>
            <a:r>
              <a:rPr lang="en-US" dirty="0"/>
              <a:t> </a:t>
            </a:r>
            <a:r>
              <a:rPr lang="en-US" dirty="0" err="1"/>
              <a:t>крв</a:t>
            </a:r>
            <a:r>
              <a:rPr lang="en-US" dirty="0"/>
              <a:t>, а </a:t>
            </a:r>
            <a:r>
              <a:rPr lang="en-US" dirty="0" err="1"/>
              <a:t>артерије</a:t>
            </a:r>
            <a:r>
              <a:rPr lang="en-US" dirty="0"/>
              <a:t> </a:t>
            </a:r>
            <a:r>
              <a:rPr lang="en-US" dirty="0" err="1"/>
              <a:t>пнеуму</a:t>
            </a:r>
            <a:r>
              <a:rPr lang="en-US" dirty="0" smtClean="0"/>
              <a:t>.</a:t>
            </a:r>
            <a:endParaRPr lang="sr-Latn-RS" dirty="0" smtClean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грчки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проучавао</a:t>
            </a:r>
            <a:r>
              <a:rPr lang="en-US" dirty="0"/>
              <a:t> </a:t>
            </a:r>
            <a:r>
              <a:rPr lang="en-US" dirty="0" err="1"/>
              <a:t>пулс</a:t>
            </a:r>
            <a:r>
              <a:rPr lang="en-US" dirty="0" smtClean="0"/>
              <a:t>.</a:t>
            </a:r>
            <a:endParaRPr lang="sr-Latn-RS" dirty="0" smtClean="0"/>
          </a:p>
          <a:p>
            <a:pPr algn="just"/>
            <a:r>
              <a:rPr lang="en-US" dirty="0" smtClean="0"/>
              <a:t> </a:t>
            </a:r>
            <a:r>
              <a:rPr lang="en-US" dirty="0" err="1"/>
              <a:t>Познат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томе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учитељ</a:t>
            </a:r>
            <a:r>
              <a:rPr lang="en-US" dirty="0"/>
              <a:t> </a:t>
            </a:r>
            <a:r>
              <a:rPr lang="en-US" dirty="0" err="1"/>
              <a:t>великог</a:t>
            </a:r>
            <a:r>
              <a:rPr lang="en-US" dirty="0"/>
              <a:t> </a:t>
            </a:r>
            <a:r>
              <a:rPr lang="en-US" dirty="0" err="1"/>
              <a:t>анатома</a:t>
            </a:r>
            <a:r>
              <a:rPr lang="en-US" dirty="0"/>
              <a:t> </a:t>
            </a:r>
            <a:r>
              <a:rPr lang="en-US" dirty="0" err="1"/>
              <a:t>Херофила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44578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0993" y="1816609"/>
            <a:ext cx="8456946" cy="2779776"/>
          </a:xfrm>
        </p:spPr>
        <p:txBody>
          <a:bodyPr/>
          <a:lstStyle/>
          <a:p>
            <a:pPr algn="just"/>
            <a:r>
              <a:rPr lang="en-US" dirty="0" err="1"/>
              <a:t>Kад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има</a:t>
            </a:r>
            <a:r>
              <a:rPr lang="en-US" dirty="0"/>
              <a:t> у </a:t>
            </a:r>
            <a:r>
              <a:rPr lang="en-US" dirty="0" err="1"/>
              <a:t>виду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најпознатији</a:t>
            </a:r>
            <a:r>
              <a:rPr lang="en-US" dirty="0"/>
              <a:t> </a:t>
            </a:r>
            <a:r>
              <a:rPr lang="en-US" dirty="0" err="1"/>
              <a:t>догматичари</a:t>
            </a:r>
            <a:r>
              <a:rPr lang="en-US" dirty="0"/>
              <a:t> (</a:t>
            </a:r>
            <a:r>
              <a:rPr lang="en-US" dirty="0" err="1"/>
              <a:t>Праксагора</a:t>
            </a:r>
            <a:r>
              <a:rPr lang="en-US" dirty="0"/>
              <a:t> и </a:t>
            </a:r>
            <a:r>
              <a:rPr lang="en-US" dirty="0" err="1"/>
              <a:t>Kризип</a:t>
            </a:r>
            <a:r>
              <a:rPr lang="en-US" dirty="0"/>
              <a:t>) </a:t>
            </a:r>
            <a:r>
              <a:rPr lang="en-US" dirty="0" err="1"/>
              <a:t>били</a:t>
            </a:r>
            <a:r>
              <a:rPr lang="en-US" dirty="0"/>
              <a:t> </a:t>
            </a:r>
            <a:r>
              <a:rPr lang="en-US" dirty="0" err="1"/>
              <a:t>учитељи</a:t>
            </a:r>
            <a:r>
              <a:rPr lang="en-US" dirty="0"/>
              <a:t> </a:t>
            </a:r>
            <a:r>
              <a:rPr lang="en-US" dirty="0" err="1"/>
              <a:t>најпознатијих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Александријске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(</a:t>
            </a:r>
            <a:r>
              <a:rPr lang="en-US" dirty="0" err="1"/>
              <a:t>Херофил</a:t>
            </a:r>
            <a:r>
              <a:rPr lang="en-US" dirty="0"/>
              <a:t> и </a:t>
            </a:r>
            <a:r>
              <a:rPr lang="en-US" dirty="0" err="1"/>
              <a:t>Еразистрат</a:t>
            </a:r>
            <a:r>
              <a:rPr lang="en-US" dirty="0"/>
              <a:t>) </a:t>
            </a:r>
            <a:r>
              <a:rPr lang="en-US" dirty="0" err="1"/>
              <a:t>произилази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Догматска</a:t>
            </a:r>
            <a:r>
              <a:rPr lang="en-US" dirty="0"/>
              <a:t> </a:t>
            </a:r>
            <a:r>
              <a:rPr lang="en-US" dirty="0" err="1"/>
              <a:t>школа</a:t>
            </a:r>
            <a:r>
              <a:rPr lang="en-US" dirty="0"/>
              <a:t> </a:t>
            </a:r>
            <a:r>
              <a:rPr lang="en-US" dirty="0" err="1"/>
              <a:t>била</a:t>
            </a:r>
            <a:r>
              <a:rPr lang="en-US" dirty="0"/>
              <a:t> </a:t>
            </a:r>
            <a:r>
              <a:rPr lang="en-US" dirty="0" err="1"/>
              <a:t>посредно</a:t>
            </a:r>
            <a:r>
              <a:rPr lang="en-US" dirty="0"/>
              <a:t> </a:t>
            </a:r>
            <a:r>
              <a:rPr lang="en-US" dirty="0" err="1"/>
              <a:t>претеча</a:t>
            </a:r>
            <a:r>
              <a:rPr lang="en-US" dirty="0"/>
              <a:t> </a:t>
            </a:r>
            <a:r>
              <a:rPr lang="en-US" dirty="0" err="1"/>
              <a:t>Александријске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, </a:t>
            </a:r>
            <a:r>
              <a:rPr lang="en-US" dirty="0" err="1"/>
              <a:t>после</a:t>
            </a:r>
            <a:r>
              <a:rPr lang="en-US" dirty="0"/>
              <a:t> </a:t>
            </a:r>
            <a:r>
              <a:rPr lang="en-US" dirty="0" err="1"/>
              <a:t>читавог</a:t>
            </a:r>
            <a:r>
              <a:rPr lang="en-US" dirty="0"/>
              <a:t> </a:t>
            </a:r>
            <a:r>
              <a:rPr lang="en-US" dirty="0" err="1"/>
              <a:t>века</a:t>
            </a:r>
            <a:r>
              <a:rPr lang="en-US" dirty="0"/>
              <a:t> </a:t>
            </a:r>
            <a:r>
              <a:rPr lang="en-US" dirty="0" err="1"/>
              <a:t>застоја</a:t>
            </a:r>
            <a:r>
              <a:rPr lang="en-US" dirty="0"/>
              <a:t>, </a:t>
            </a:r>
            <a:r>
              <a:rPr lang="en-US" dirty="0" err="1"/>
              <a:t>представља</a:t>
            </a:r>
            <a:r>
              <a:rPr lang="en-US" dirty="0"/>
              <a:t> </a:t>
            </a:r>
            <a:r>
              <a:rPr lang="en-US" dirty="0" err="1"/>
              <a:t>ново</a:t>
            </a:r>
            <a:r>
              <a:rPr lang="en-US" dirty="0"/>
              <a:t> </a:t>
            </a:r>
            <a:r>
              <a:rPr lang="en-US" dirty="0" err="1"/>
              <a:t>сјајно</a:t>
            </a:r>
            <a:r>
              <a:rPr lang="en-US" dirty="0"/>
              <a:t> </a:t>
            </a:r>
            <a:r>
              <a:rPr lang="en-US" dirty="0" err="1"/>
              <a:t>раздобље</a:t>
            </a:r>
            <a:r>
              <a:rPr lang="en-US" dirty="0"/>
              <a:t> у </a:t>
            </a:r>
            <a:r>
              <a:rPr lang="en-US" dirty="0" err="1"/>
              <a:t>историји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51022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337" y="2036065"/>
            <a:ext cx="8408178" cy="2353056"/>
          </a:xfrm>
        </p:spPr>
        <p:txBody>
          <a:bodyPr/>
          <a:lstStyle/>
          <a:p>
            <a:pPr algn="just"/>
            <a:r>
              <a:rPr lang="en-US" dirty="0" err="1"/>
              <a:t>Александријска</a:t>
            </a:r>
            <a:r>
              <a:rPr lang="en-US" dirty="0"/>
              <a:t> </a:t>
            </a:r>
            <a:r>
              <a:rPr lang="en-US" dirty="0" err="1"/>
              <a:t>школа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користила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Хипократовим</a:t>
            </a:r>
            <a:r>
              <a:rPr lang="en-US" dirty="0"/>
              <a:t> </a:t>
            </a:r>
            <a:r>
              <a:rPr lang="en-US" dirty="0" err="1"/>
              <a:t>учењем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користила</a:t>
            </a:r>
            <a:r>
              <a:rPr lang="en-US" dirty="0"/>
              <a:t> и </a:t>
            </a:r>
            <a:r>
              <a:rPr lang="en-US" dirty="0" err="1"/>
              <a:t>знања</a:t>
            </a:r>
            <a:r>
              <a:rPr lang="en-US" dirty="0"/>
              <a:t> и </a:t>
            </a:r>
            <a:r>
              <a:rPr lang="en-US" dirty="0" err="1"/>
              <a:t>открића</a:t>
            </a:r>
            <a:r>
              <a:rPr lang="en-US" dirty="0"/>
              <a:t> </a:t>
            </a:r>
            <a:r>
              <a:rPr lang="en-US" dirty="0" err="1"/>
              <a:t>других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и </a:t>
            </a:r>
            <a:r>
              <a:rPr lang="en-US" dirty="0" err="1"/>
              <a:t>природњака</a:t>
            </a:r>
            <a:r>
              <a:rPr lang="en-US" dirty="0"/>
              <a:t>, </a:t>
            </a:r>
            <a:r>
              <a:rPr lang="en-US" dirty="0" err="1"/>
              <a:t>па</a:t>
            </a:r>
            <a:r>
              <a:rPr lang="en-US" dirty="0"/>
              <a:t> и </a:t>
            </a:r>
            <a:r>
              <a:rPr lang="en-US" dirty="0" err="1"/>
              <a:t>филозофа</a:t>
            </a:r>
            <a:r>
              <a:rPr lang="en-US" dirty="0"/>
              <a:t>,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којих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назначајнији</a:t>
            </a:r>
            <a:r>
              <a:rPr lang="en-US" dirty="0"/>
              <a:t> </a:t>
            </a:r>
            <a:r>
              <a:rPr lang="en-US" dirty="0" err="1"/>
              <a:t>Платон</a:t>
            </a:r>
            <a:r>
              <a:rPr lang="en-US" dirty="0"/>
              <a:t> и </a:t>
            </a:r>
            <a:r>
              <a:rPr lang="en-US" dirty="0" err="1"/>
              <a:t>Аристотел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имали</a:t>
            </a:r>
            <a:r>
              <a:rPr lang="en-US" dirty="0"/>
              <a:t> </a:t>
            </a:r>
            <a:r>
              <a:rPr lang="en-US" dirty="0" err="1"/>
              <a:t>највећи</a:t>
            </a:r>
            <a:r>
              <a:rPr lang="en-US" dirty="0"/>
              <a:t> </a:t>
            </a:r>
            <a:r>
              <a:rPr lang="en-US" dirty="0" err="1"/>
              <a:t>утицај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и </a:t>
            </a:r>
            <a:r>
              <a:rPr lang="en-US" dirty="0" err="1"/>
              <a:t>културе</a:t>
            </a:r>
            <a:r>
              <a:rPr lang="en-US" dirty="0"/>
              <a:t> </a:t>
            </a:r>
            <a:r>
              <a:rPr lang="en-US" dirty="0" err="1"/>
              <a:t>тог</a:t>
            </a:r>
            <a:r>
              <a:rPr lang="en-US" dirty="0"/>
              <a:t> </a:t>
            </a:r>
            <a:r>
              <a:rPr lang="en-US" dirty="0" err="1"/>
              <a:t>доба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03874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881" y="1304545"/>
            <a:ext cx="8578866" cy="3669792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Платон</a:t>
            </a:r>
            <a:r>
              <a:rPr lang="en-US" dirty="0"/>
              <a:t> (427-347 </a:t>
            </a:r>
            <a:r>
              <a:rPr lang="en-US" dirty="0" err="1"/>
              <a:t>г.пне</a:t>
            </a:r>
            <a:r>
              <a:rPr lang="en-US" dirty="0"/>
              <a:t>)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највећи</a:t>
            </a:r>
            <a:r>
              <a:rPr lang="en-US" dirty="0"/>
              <a:t> </a:t>
            </a:r>
            <a:r>
              <a:rPr lang="en-US" dirty="0" err="1"/>
              <a:t>г</a:t>
            </a:r>
            <a:r>
              <a:rPr lang="en-US" dirty="0" err="1" smtClean="0"/>
              <a:t>рчки</a:t>
            </a:r>
            <a:r>
              <a:rPr lang="en-US" dirty="0" smtClean="0"/>
              <a:t> </a:t>
            </a:r>
            <a:r>
              <a:rPr lang="en-US" dirty="0" err="1"/>
              <a:t>мислилац</a:t>
            </a:r>
            <a:r>
              <a:rPr lang="en-US" dirty="0"/>
              <a:t> </a:t>
            </a:r>
            <a:r>
              <a:rPr lang="en-US" dirty="0" err="1"/>
              <a:t>свог</a:t>
            </a:r>
            <a:r>
              <a:rPr lang="en-US" dirty="0"/>
              <a:t> </a:t>
            </a:r>
            <a:r>
              <a:rPr lang="en-US" dirty="0" err="1"/>
              <a:t>доба</a:t>
            </a:r>
            <a:r>
              <a:rPr lang="en-US" dirty="0" smtClean="0"/>
              <a:t>.</a:t>
            </a:r>
            <a:endParaRPr lang="sr-Latn-RS" dirty="0" smtClean="0"/>
          </a:p>
          <a:p>
            <a:pPr algn="just"/>
            <a:r>
              <a:rPr lang="en-US" dirty="0" err="1" smtClean="0"/>
              <a:t>Творац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о </a:t>
            </a:r>
            <a:r>
              <a:rPr lang="en-US" dirty="0" err="1"/>
              <a:t>нематеријалности</a:t>
            </a:r>
            <a:r>
              <a:rPr lang="en-US" dirty="0"/>
              <a:t> и </a:t>
            </a:r>
            <a:r>
              <a:rPr lang="en-US" dirty="0" err="1"/>
              <a:t>бесмртности</a:t>
            </a:r>
            <a:r>
              <a:rPr lang="en-US" dirty="0"/>
              <a:t> </a:t>
            </a:r>
            <a:r>
              <a:rPr lang="en-US" dirty="0" err="1"/>
              <a:t>душе</a:t>
            </a:r>
            <a:r>
              <a:rPr lang="en-US" dirty="0" smtClean="0"/>
              <a:t>.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противник</a:t>
            </a:r>
            <a:r>
              <a:rPr lang="en-US" dirty="0"/>
              <a:t> </a:t>
            </a:r>
            <a:r>
              <a:rPr lang="en-US" dirty="0" err="1"/>
              <a:t>материјализма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и </a:t>
            </a:r>
            <a:r>
              <a:rPr lang="en-US" dirty="0" err="1"/>
              <a:t>демократије</a:t>
            </a:r>
            <a:r>
              <a:rPr lang="en-US" dirty="0"/>
              <a:t> </a:t>
            </a:r>
            <a:r>
              <a:rPr lang="en-US" dirty="0" err="1"/>
              <a:t>сматрајући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најбоље</a:t>
            </a:r>
            <a:r>
              <a:rPr lang="en-US" dirty="0"/>
              <a:t> </a:t>
            </a:r>
            <a:r>
              <a:rPr lang="en-US" dirty="0" err="1"/>
              <a:t>аристократско</a:t>
            </a:r>
            <a:r>
              <a:rPr lang="en-US" dirty="0"/>
              <a:t> </a:t>
            </a:r>
            <a:r>
              <a:rPr lang="en-US" dirty="0" err="1"/>
              <a:t>друштвено</a:t>
            </a:r>
            <a:r>
              <a:rPr lang="en-US" dirty="0"/>
              <a:t> </a:t>
            </a:r>
            <a:r>
              <a:rPr lang="en-US" dirty="0" err="1"/>
              <a:t>уређење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Његов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значај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медицину</a:t>
            </a:r>
            <a:r>
              <a:rPr lang="en-US" dirty="0"/>
              <a:t> у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увео</a:t>
            </a:r>
            <a:r>
              <a:rPr lang="en-US" dirty="0"/>
              <a:t> </a:t>
            </a:r>
            <a:r>
              <a:rPr lang="en-US" dirty="0" err="1"/>
              <a:t>идеалистичко</a:t>
            </a:r>
            <a:r>
              <a:rPr lang="en-US" dirty="0"/>
              <a:t> </a:t>
            </a:r>
            <a:r>
              <a:rPr lang="en-US" dirty="0" err="1"/>
              <a:t>тумачење</a:t>
            </a:r>
            <a:r>
              <a:rPr lang="en-US" dirty="0"/>
              <a:t> </a:t>
            </a:r>
            <a:r>
              <a:rPr lang="en-US" dirty="0" err="1"/>
              <a:t>физиолошких</a:t>
            </a:r>
            <a:r>
              <a:rPr lang="en-US" dirty="0"/>
              <a:t> </a:t>
            </a:r>
            <a:r>
              <a:rPr lang="en-US" dirty="0" err="1"/>
              <a:t>процеса</a:t>
            </a:r>
            <a:r>
              <a:rPr lang="en-US" dirty="0"/>
              <a:t>,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касније</a:t>
            </a:r>
            <a:r>
              <a:rPr lang="en-US" dirty="0"/>
              <a:t> </a:t>
            </a:r>
            <a:r>
              <a:rPr lang="en-US" dirty="0" err="1"/>
              <a:t>прихватити</a:t>
            </a:r>
            <a:r>
              <a:rPr lang="en-US" dirty="0"/>
              <a:t> и </a:t>
            </a:r>
            <a:r>
              <a:rPr lang="en-US" dirty="0" err="1"/>
              <a:t>Гален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рећи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тај</a:t>
            </a:r>
            <a:r>
              <a:rPr lang="en-US" dirty="0"/>
              <a:t> </a:t>
            </a:r>
            <a:r>
              <a:rPr lang="en-US" dirty="0" err="1"/>
              <a:t>његов</a:t>
            </a:r>
            <a:r>
              <a:rPr lang="en-US" dirty="0"/>
              <a:t> </a:t>
            </a:r>
            <a:r>
              <a:rPr lang="en-US" dirty="0" err="1"/>
              <a:t>утицај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негативан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5642519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4417" y="1511808"/>
            <a:ext cx="8408178" cy="4211261"/>
          </a:xfrm>
        </p:spPr>
        <p:txBody>
          <a:bodyPr/>
          <a:lstStyle/>
          <a:p>
            <a:pPr algn="just"/>
            <a:r>
              <a:rPr lang="en-US" dirty="0" err="1"/>
              <a:t>Заправо</a:t>
            </a:r>
            <a:r>
              <a:rPr lang="en-US" dirty="0"/>
              <a:t>, </a:t>
            </a:r>
            <a:r>
              <a:rPr lang="en-US" dirty="0" err="1"/>
              <a:t>Платон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, </a:t>
            </a:r>
            <a:r>
              <a:rPr lang="en-US" dirty="0" err="1"/>
              <a:t>осим</a:t>
            </a:r>
            <a:r>
              <a:rPr lang="en-US" dirty="0"/>
              <a:t> </a:t>
            </a:r>
            <a:r>
              <a:rPr lang="en-US" dirty="0" err="1"/>
              <a:t>бесмртне</a:t>
            </a:r>
            <a:r>
              <a:rPr lang="en-US" dirty="0"/>
              <a:t> </a:t>
            </a:r>
            <a:r>
              <a:rPr lang="en-US" dirty="0" err="1"/>
              <a:t>душе</a:t>
            </a:r>
            <a:r>
              <a:rPr lang="en-US" dirty="0"/>
              <a:t>, </a:t>
            </a:r>
            <a:r>
              <a:rPr lang="en-US" dirty="0" err="1"/>
              <a:t>постоје</a:t>
            </a:r>
            <a:r>
              <a:rPr lang="en-US" dirty="0"/>
              <a:t> и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смртне</a:t>
            </a:r>
            <a:r>
              <a:rPr lang="en-US" dirty="0"/>
              <a:t> </a:t>
            </a:r>
            <a:r>
              <a:rPr lang="en-US" dirty="0" err="1"/>
              <a:t>душе</a:t>
            </a:r>
            <a:r>
              <a:rPr lang="en-US" dirty="0"/>
              <a:t> – </a:t>
            </a:r>
            <a:r>
              <a:rPr lang="en-US" dirty="0" err="1"/>
              <a:t>интелектуална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седиштем</a:t>
            </a:r>
            <a:r>
              <a:rPr lang="en-US" dirty="0"/>
              <a:t> у </a:t>
            </a:r>
            <a:r>
              <a:rPr lang="en-US" dirty="0" err="1"/>
              <a:t>мозгу</a:t>
            </a:r>
            <a:r>
              <a:rPr lang="en-US" dirty="0"/>
              <a:t>, </a:t>
            </a:r>
            <a:r>
              <a:rPr lang="en-US" dirty="0" err="1"/>
              <a:t>сензибилна</a:t>
            </a:r>
            <a:r>
              <a:rPr lang="en-US" dirty="0"/>
              <a:t> </a:t>
            </a:r>
            <a:r>
              <a:rPr lang="en-US" dirty="0" err="1"/>
              <a:t>чије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седиште</a:t>
            </a:r>
            <a:r>
              <a:rPr lang="en-US" dirty="0"/>
              <a:t> у </a:t>
            </a:r>
            <a:r>
              <a:rPr lang="en-US" dirty="0" err="1"/>
              <a:t>срцу</a:t>
            </a:r>
            <a:r>
              <a:rPr lang="en-US" dirty="0"/>
              <a:t> и </a:t>
            </a:r>
            <a:r>
              <a:rPr lang="en-US" dirty="0" err="1"/>
              <a:t>вегетативна</a:t>
            </a:r>
            <a:r>
              <a:rPr lang="en-US" dirty="0"/>
              <a:t> у </a:t>
            </a:r>
            <a:r>
              <a:rPr lang="en-US" dirty="0" err="1"/>
              <a:t>јетри</a:t>
            </a:r>
            <a:r>
              <a:rPr lang="en-US" dirty="0"/>
              <a:t> и </a:t>
            </a:r>
            <a:r>
              <a:rPr lang="en-US" dirty="0" err="1"/>
              <a:t>она</a:t>
            </a:r>
            <a:r>
              <a:rPr lang="en-US" dirty="0"/>
              <a:t> </a:t>
            </a:r>
            <a:r>
              <a:rPr lang="en-US" dirty="0" err="1"/>
              <a:t>управља</a:t>
            </a:r>
            <a:r>
              <a:rPr lang="en-US" dirty="0"/>
              <a:t> </a:t>
            </a:r>
            <a:r>
              <a:rPr lang="en-US" dirty="0" err="1"/>
              <a:t>исхранам</a:t>
            </a:r>
            <a:r>
              <a:rPr lang="en-US" dirty="0"/>
              <a:t>. </a:t>
            </a:r>
            <a:r>
              <a:rPr lang="en-US" dirty="0" err="1"/>
              <a:t>Гален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овој</a:t>
            </a:r>
            <a:r>
              <a:rPr lang="en-US" dirty="0"/>
              <a:t> </a:t>
            </a:r>
            <a:r>
              <a:rPr lang="en-US" dirty="0" err="1"/>
              <a:t>идеалистичкој</a:t>
            </a:r>
            <a:r>
              <a:rPr lang="en-US" dirty="0"/>
              <a:t> </a:t>
            </a:r>
            <a:r>
              <a:rPr lang="en-US" dirty="0" err="1"/>
              <a:t>филозофији</a:t>
            </a:r>
            <a:r>
              <a:rPr lang="en-US" dirty="0"/>
              <a:t> </a:t>
            </a:r>
            <a:r>
              <a:rPr lang="en-US" dirty="0" err="1"/>
              <a:t>засновао</a:t>
            </a:r>
            <a:r>
              <a:rPr lang="en-US" dirty="0"/>
              <a:t> </a:t>
            </a:r>
            <a:r>
              <a:rPr lang="en-US" dirty="0" err="1"/>
              <a:t>своје</a:t>
            </a:r>
            <a:r>
              <a:rPr lang="en-US" dirty="0"/>
              <a:t> </a:t>
            </a:r>
            <a:r>
              <a:rPr lang="en-US" dirty="0" err="1"/>
              <a:t>учење</a:t>
            </a:r>
            <a:r>
              <a:rPr lang="en-US" dirty="0"/>
              <a:t> о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спиритуса</a:t>
            </a:r>
            <a:r>
              <a:rPr lang="en-US" dirty="0"/>
              <a:t>. </a:t>
            </a:r>
            <a:r>
              <a:rPr lang="en-US" dirty="0" err="1"/>
              <a:t>Платон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лечење</a:t>
            </a:r>
            <a:r>
              <a:rPr lang="en-US" dirty="0"/>
              <a:t> </a:t>
            </a:r>
            <a:r>
              <a:rPr lang="en-US" dirty="0" err="1"/>
              <a:t>хроничних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 </a:t>
            </a:r>
            <a:r>
              <a:rPr lang="en-US" dirty="0" err="1"/>
              <a:t>социјално</a:t>
            </a:r>
            <a:r>
              <a:rPr lang="en-US" dirty="0"/>
              <a:t> </a:t>
            </a:r>
            <a:r>
              <a:rPr lang="en-US" dirty="0" err="1"/>
              <a:t>штетно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одржава</a:t>
            </a:r>
            <a:r>
              <a:rPr lang="en-US" dirty="0"/>
              <a:t> у </a:t>
            </a:r>
            <a:r>
              <a:rPr lang="en-US" dirty="0" err="1"/>
              <a:t>животу</a:t>
            </a:r>
            <a:r>
              <a:rPr lang="en-US" dirty="0"/>
              <a:t> </a:t>
            </a:r>
            <a:r>
              <a:rPr lang="en-US" dirty="0" err="1"/>
              <a:t>некорисне</a:t>
            </a:r>
            <a:r>
              <a:rPr lang="en-US" dirty="0"/>
              <a:t> </a:t>
            </a:r>
            <a:r>
              <a:rPr lang="en-US" dirty="0" err="1"/>
              <a:t>чланове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59709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233" y="1011936"/>
            <a:ext cx="8737362" cy="4711133"/>
          </a:xfrm>
        </p:spPr>
        <p:txBody>
          <a:bodyPr>
            <a:normAutofit/>
          </a:bodyPr>
          <a:lstStyle/>
          <a:p>
            <a:pPr algn="just"/>
            <a:r>
              <a:rPr lang="en-US" sz="2000" dirty="0" err="1"/>
              <a:t>Аристотел</a:t>
            </a:r>
            <a:r>
              <a:rPr lang="en-US" sz="2000" dirty="0"/>
              <a:t> (384-322 </a:t>
            </a:r>
            <a:r>
              <a:rPr lang="en-US" sz="2000" dirty="0" err="1"/>
              <a:t>г.пне</a:t>
            </a:r>
            <a:r>
              <a:rPr lang="en-US" sz="2000" dirty="0"/>
              <a:t>)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био</a:t>
            </a:r>
            <a:r>
              <a:rPr lang="en-US" sz="2000" dirty="0"/>
              <a:t> </a:t>
            </a:r>
            <a:r>
              <a:rPr lang="en-US" sz="2000" dirty="0" err="1"/>
              <a:t>Платонов</a:t>
            </a:r>
            <a:r>
              <a:rPr lang="en-US" sz="2000" dirty="0"/>
              <a:t> </a:t>
            </a:r>
            <a:r>
              <a:rPr lang="en-US" sz="2000" dirty="0" err="1"/>
              <a:t>ученик</a:t>
            </a:r>
            <a:r>
              <a:rPr lang="en-US" sz="2000" dirty="0"/>
              <a:t>. </a:t>
            </a:r>
            <a:r>
              <a:rPr lang="en-US" sz="2000" dirty="0" err="1"/>
              <a:t>Син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лекара</a:t>
            </a:r>
            <a:r>
              <a:rPr lang="en-US" sz="2000" dirty="0"/>
              <a:t> </a:t>
            </a:r>
            <a:r>
              <a:rPr lang="en-US" sz="2000" dirty="0" err="1"/>
              <a:t>Никомаха</a:t>
            </a:r>
            <a:r>
              <a:rPr lang="en-US" sz="2000" dirty="0"/>
              <a:t>, </a:t>
            </a:r>
            <a:r>
              <a:rPr lang="en-US" sz="2000" dirty="0" err="1"/>
              <a:t>али</a:t>
            </a:r>
            <a:r>
              <a:rPr lang="en-US" sz="2000" dirty="0"/>
              <a:t> </a:t>
            </a:r>
            <a:r>
              <a:rPr lang="en-US" sz="2000" dirty="0" err="1"/>
              <a:t>сам</a:t>
            </a:r>
            <a:r>
              <a:rPr lang="en-US" sz="2000" dirty="0"/>
              <a:t> </a:t>
            </a:r>
            <a:r>
              <a:rPr lang="en-US" sz="2000" dirty="0" err="1"/>
              <a:t>није</a:t>
            </a:r>
            <a:r>
              <a:rPr lang="en-US" sz="2000" dirty="0"/>
              <a:t> </a:t>
            </a:r>
            <a:r>
              <a:rPr lang="en-US" sz="2000" dirty="0" err="1"/>
              <a:t>био</a:t>
            </a:r>
            <a:r>
              <a:rPr lang="en-US" sz="2000" dirty="0"/>
              <a:t> </a:t>
            </a:r>
            <a:r>
              <a:rPr lang="en-US" sz="2000" dirty="0" err="1"/>
              <a:t>лекар</a:t>
            </a:r>
            <a:r>
              <a:rPr lang="en-US" sz="2000" dirty="0"/>
              <a:t>. </a:t>
            </a:r>
            <a:r>
              <a:rPr lang="en-US" sz="2000" dirty="0" err="1"/>
              <a:t>Мада</a:t>
            </a:r>
            <a:r>
              <a:rPr lang="en-US" sz="2000" dirty="0"/>
              <a:t> </a:t>
            </a:r>
            <a:r>
              <a:rPr lang="en-US" sz="2000" dirty="0" err="1"/>
              <a:t>није</a:t>
            </a:r>
            <a:r>
              <a:rPr lang="en-US" sz="2000" dirty="0"/>
              <a:t> </a:t>
            </a:r>
            <a:r>
              <a:rPr lang="en-US" sz="2000" dirty="0" err="1"/>
              <a:t>био</a:t>
            </a:r>
            <a:r>
              <a:rPr lang="en-US" sz="2000" dirty="0"/>
              <a:t> </a:t>
            </a:r>
            <a:r>
              <a:rPr lang="en-US" sz="2000" dirty="0" err="1"/>
              <a:t>лекар</a:t>
            </a:r>
            <a:r>
              <a:rPr lang="en-US" sz="2000" dirty="0"/>
              <a:t>, </a:t>
            </a:r>
            <a:r>
              <a:rPr lang="en-US" sz="2000" dirty="0" err="1"/>
              <a:t>његово</a:t>
            </a:r>
            <a:r>
              <a:rPr lang="en-US" sz="2000" dirty="0"/>
              <a:t> </a:t>
            </a:r>
            <a:r>
              <a:rPr lang="en-US" sz="2000" dirty="0" err="1"/>
              <a:t>медицинско</a:t>
            </a:r>
            <a:r>
              <a:rPr lang="en-US" sz="2000" dirty="0"/>
              <a:t> </a:t>
            </a:r>
            <a:r>
              <a:rPr lang="en-US" sz="2000" dirty="0" err="1"/>
              <a:t>знање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било</a:t>
            </a:r>
            <a:r>
              <a:rPr lang="en-US" sz="2000" dirty="0"/>
              <a:t> </a:t>
            </a:r>
            <a:r>
              <a:rPr lang="en-US" sz="2000" dirty="0" err="1"/>
              <a:t>велико</a:t>
            </a:r>
            <a:r>
              <a:rPr lang="en-US" sz="2000" dirty="0"/>
              <a:t>. </a:t>
            </a:r>
            <a:endParaRPr lang="sr-Latn-RS" sz="2000" dirty="0" smtClean="0"/>
          </a:p>
          <a:p>
            <a:pPr algn="just"/>
            <a:r>
              <a:rPr lang="en-US" sz="2000" dirty="0" err="1" smtClean="0"/>
              <a:t>Био</a:t>
            </a:r>
            <a:r>
              <a:rPr lang="en-US" sz="2000" dirty="0" smtClean="0"/>
              <a:t> </a:t>
            </a:r>
            <a:r>
              <a:rPr lang="en-US" sz="2000" dirty="0" err="1"/>
              <a:t>је</a:t>
            </a:r>
            <a:r>
              <a:rPr lang="en-US" sz="2000" dirty="0"/>
              <a:t> 13 </a:t>
            </a:r>
            <a:r>
              <a:rPr lang="en-US" sz="2000" dirty="0" err="1"/>
              <a:t>година</a:t>
            </a:r>
            <a:r>
              <a:rPr lang="en-US" sz="2000" dirty="0"/>
              <a:t> </a:t>
            </a:r>
            <a:r>
              <a:rPr lang="en-US" sz="2000" dirty="0" err="1"/>
              <a:t>предавач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Лицеју</a:t>
            </a:r>
            <a:r>
              <a:rPr lang="en-US" sz="2000" dirty="0"/>
              <a:t> у </a:t>
            </a:r>
            <a:r>
              <a:rPr lang="en-US" sz="2000" dirty="0" err="1"/>
              <a:t>Атини</a:t>
            </a:r>
            <a:r>
              <a:rPr lang="en-US" sz="2000" dirty="0"/>
              <a:t>, </a:t>
            </a:r>
            <a:r>
              <a:rPr lang="en-US" sz="2000" dirty="0" err="1"/>
              <a:t>где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основао</a:t>
            </a:r>
            <a:r>
              <a:rPr lang="en-US" sz="2000" dirty="0"/>
              <a:t> </a:t>
            </a:r>
            <a:r>
              <a:rPr lang="en-US" sz="2000" dirty="0" err="1"/>
              <a:t>Перипатетичку</a:t>
            </a:r>
            <a:r>
              <a:rPr lang="en-US" sz="2000" dirty="0"/>
              <a:t> </a:t>
            </a:r>
            <a:r>
              <a:rPr lang="en-US" sz="2000" dirty="0" err="1"/>
              <a:t>школу</a:t>
            </a:r>
            <a:r>
              <a:rPr lang="en-US" sz="2000" dirty="0"/>
              <a:t> (</a:t>
            </a:r>
            <a:r>
              <a:rPr lang="en-US" sz="2000" dirty="0" err="1"/>
              <a:t>школа</a:t>
            </a:r>
            <a:r>
              <a:rPr lang="en-US" sz="2000" dirty="0"/>
              <a:t> </a:t>
            </a:r>
            <a:r>
              <a:rPr lang="en-US" sz="2000" dirty="0" err="1"/>
              <a:t>при</a:t>
            </a:r>
            <a:r>
              <a:rPr lang="en-US" sz="2000" dirty="0"/>
              <a:t> </a:t>
            </a:r>
            <a:r>
              <a:rPr lang="en-US" sz="2000" dirty="0" err="1"/>
              <a:t>шетњи</a:t>
            </a:r>
            <a:r>
              <a:rPr lang="en-US" sz="2000" dirty="0"/>
              <a:t> у </a:t>
            </a:r>
            <a:r>
              <a:rPr lang="en-US" sz="2000" dirty="0" err="1"/>
              <a:t>природи</a:t>
            </a:r>
            <a:r>
              <a:rPr lang="en-US" sz="2000" dirty="0"/>
              <a:t>). </a:t>
            </a:r>
            <a:r>
              <a:rPr lang="en-US" sz="2000" dirty="0" err="1"/>
              <a:t>Од</a:t>
            </a:r>
            <a:r>
              <a:rPr lang="en-US" sz="2000" dirty="0"/>
              <a:t> </a:t>
            </a:r>
            <a:r>
              <a:rPr lang="en-US" sz="2000" dirty="0" err="1"/>
              <a:t>свог</a:t>
            </a:r>
            <a:r>
              <a:rPr lang="en-US" sz="2000" dirty="0"/>
              <a:t> </a:t>
            </a:r>
            <a:r>
              <a:rPr lang="en-US" sz="2000" dirty="0" err="1"/>
              <a:t>учитеља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преузео</a:t>
            </a:r>
            <a:r>
              <a:rPr lang="en-US" sz="2000" dirty="0"/>
              <a:t> </a:t>
            </a:r>
            <a:r>
              <a:rPr lang="en-US" sz="2000" dirty="0" err="1"/>
              <a:t>идеалистичку</a:t>
            </a:r>
            <a:r>
              <a:rPr lang="en-US" sz="2000" dirty="0"/>
              <a:t> </a:t>
            </a:r>
            <a:r>
              <a:rPr lang="en-US" sz="2000" dirty="0" err="1"/>
              <a:t>филозофију</a:t>
            </a:r>
            <a:r>
              <a:rPr lang="en-US" sz="2000" dirty="0"/>
              <a:t>, </a:t>
            </a:r>
            <a:r>
              <a:rPr lang="en-US" sz="2000" dirty="0" err="1"/>
              <a:t>али</a:t>
            </a:r>
            <a:r>
              <a:rPr lang="en-US" sz="2000" dirty="0"/>
              <a:t> </a:t>
            </a:r>
            <a:r>
              <a:rPr lang="en-US" sz="2000" dirty="0" err="1"/>
              <a:t>што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више</a:t>
            </a:r>
            <a:r>
              <a:rPr lang="en-US" sz="2000" dirty="0"/>
              <a:t> </a:t>
            </a:r>
            <a:r>
              <a:rPr lang="en-US" sz="2000" dirty="0" err="1"/>
              <a:t>проучавао</a:t>
            </a:r>
            <a:r>
              <a:rPr lang="en-US" sz="2000" dirty="0"/>
              <a:t> </a:t>
            </a:r>
            <a:r>
              <a:rPr lang="en-US" sz="2000" dirty="0" err="1"/>
              <a:t>природу</a:t>
            </a:r>
            <a:r>
              <a:rPr lang="en-US" sz="2000" dirty="0"/>
              <a:t> </a:t>
            </a:r>
            <a:r>
              <a:rPr lang="en-US" sz="2000" dirty="0" err="1"/>
              <a:t>све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више</a:t>
            </a:r>
            <a:r>
              <a:rPr lang="en-US" sz="2000" dirty="0"/>
              <a:t> </a:t>
            </a:r>
            <a:r>
              <a:rPr lang="en-US" sz="2000" dirty="0" err="1"/>
              <a:t>приближавао</a:t>
            </a:r>
            <a:r>
              <a:rPr lang="en-US" sz="2000" dirty="0"/>
              <a:t> </a:t>
            </a:r>
            <a:r>
              <a:rPr lang="en-US" sz="2000" dirty="0" err="1"/>
              <a:t>материјализму</a:t>
            </a:r>
            <a:r>
              <a:rPr lang="en-US" sz="2000" dirty="0"/>
              <a:t>. </a:t>
            </a:r>
            <a:endParaRPr lang="sr-Latn-RS" sz="2000" dirty="0" smtClean="0"/>
          </a:p>
          <a:p>
            <a:endParaRPr lang="en-US" sz="2000" dirty="0"/>
          </a:p>
        </p:txBody>
      </p:sp>
      <p:pic>
        <p:nvPicPr>
          <p:cNvPr id="5122" name="Picture 2" descr="Pla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4567" y="3237739"/>
            <a:ext cx="2355977" cy="274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4450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8257" y="1192664"/>
            <a:ext cx="8261873" cy="4464423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У тако повољној средини није ни могло бити места за било какву мистику. </a:t>
            </a:r>
            <a:endParaRPr lang="en-US" sz="2000" dirty="0" smtClean="0"/>
          </a:p>
          <a:p>
            <a:pPr algn="just"/>
            <a:r>
              <a:rPr lang="ru-RU" sz="2000" dirty="0" smtClean="0"/>
              <a:t>Напротив</a:t>
            </a:r>
            <a:r>
              <a:rPr lang="ru-RU" sz="2000" dirty="0"/>
              <a:t>, стари Грци су медицину ослободили мистике, празноверја и религиозности. </a:t>
            </a:r>
            <a:endParaRPr lang="en-US" sz="2000" dirty="0" smtClean="0"/>
          </a:p>
          <a:p>
            <a:pPr algn="just"/>
            <a:r>
              <a:rPr lang="ru-RU" sz="2000" dirty="0" smtClean="0"/>
              <a:t>За </a:t>
            </a:r>
            <a:r>
              <a:rPr lang="ru-RU" sz="2000" dirty="0"/>
              <a:t>њих је основа целокупног лекарског рада посматрање природе и човека и њиховог међуодноса, </a:t>
            </a:r>
            <a:r>
              <a:rPr lang="ru-RU" sz="2000" dirty="0" smtClean="0"/>
              <a:t>ат</a:t>
            </a:r>
            <a:r>
              <a:rPr lang="en-US" sz="2000" dirty="0" smtClean="0"/>
              <a:t> </a:t>
            </a:r>
            <a:r>
              <a:rPr lang="ru-RU" sz="2000" dirty="0" smtClean="0"/>
              <a:t>име </a:t>
            </a:r>
            <a:r>
              <a:rPr lang="ru-RU" sz="2000" dirty="0"/>
              <a:t>је медицина уздигнута на ниво науке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/>
            <a:r>
              <a:rPr lang="ru-RU" sz="2000" dirty="0"/>
              <a:t>Медицинска знања и открића старе Грчке и данас задивљују, те се може рећи да старогрчка медицина представља врхунац медицинских достигнућа старог века и темељ на коме је изградена каснија, па и данашња медицина.</a:t>
            </a:r>
          </a:p>
          <a:p>
            <a:pPr marL="0" indent="0" algn="just">
              <a:buNone/>
            </a:pPr>
            <a:r>
              <a:rPr lang="ru-RU" sz="2000" dirty="0" smtClean="0"/>
              <a:t>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6690725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265" y="1375545"/>
            <a:ext cx="8261873" cy="36038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Аристотела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каже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”</a:t>
            </a:r>
            <a:r>
              <a:rPr lang="en-US" dirty="0" err="1"/>
              <a:t>најученији</a:t>
            </a:r>
            <a:r>
              <a:rPr lang="en-US" dirty="0"/>
              <a:t> </a:t>
            </a:r>
            <a:r>
              <a:rPr lang="en-US" dirty="0" err="1"/>
              <a:t>Грк</a:t>
            </a:r>
            <a:r>
              <a:rPr lang="en-US" dirty="0"/>
              <a:t>’’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његов</a:t>
            </a:r>
            <a:r>
              <a:rPr lang="en-US" dirty="0"/>
              <a:t> </a:t>
            </a:r>
            <a:r>
              <a:rPr lang="en-US" dirty="0" err="1"/>
              <a:t>значај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науку</a:t>
            </a:r>
            <a:r>
              <a:rPr lang="en-US" dirty="0"/>
              <a:t> и </a:t>
            </a:r>
            <a:r>
              <a:rPr lang="en-US" dirty="0" err="1"/>
              <a:t>културу</a:t>
            </a:r>
            <a:r>
              <a:rPr lang="en-US" dirty="0"/>
              <a:t> </a:t>
            </a:r>
            <a:r>
              <a:rPr lang="en-US" dirty="0" err="1"/>
              <a:t>уопште</a:t>
            </a:r>
            <a:r>
              <a:rPr lang="en-US" dirty="0"/>
              <a:t> </a:t>
            </a:r>
            <a:r>
              <a:rPr lang="en-US" dirty="0" err="1"/>
              <a:t>вишеструк</a:t>
            </a:r>
            <a:r>
              <a:rPr lang="en-US" dirty="0"/>
              <a:t>.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учитељ</a:t>
            </a:r>
            <a:r>
              <a:rPr lang="en-US" dirty="0"/>
              <a:t> </a:t>
            </a:r>
            <a:r>
              <a:rPr lang="en-US" dirty="0" err="1"/>
              <a:t>Александра</a:t>
            </a:r>
            <a:r>
              <a:rPr lang="en-US" dirty="0"/>
              <a:t> </a:t>
            </a:r>
            <a:r>
              <a:rPr lang="en-US" dirty="0" err="1"/>
              <a:t>Македонског</a:t>
            </a:r>
            <a:r>
              <a:rPr lang="en-US" dirty="0"/>
              <a:t>, </a:t>
            </a:r>
            <a:r>
              <a:rPr lang="en-US" dirty="0" err="1"/>
              <a:t>сина</a:t>
            </a:r>
            <a:r>
              <a:rPr lang="en-US" dirty="0"/>
              <a:t> </a:t>
            </a:r>
            <a:r>
              <a:rPr lang="en-US" dirty="0" err="1"/>
              <a:t>македонског</a:t>
            </a:r>
            <a:r>
              <a:rPr lang="en-US" dirty="0"/>
              <a:t> </a:t>
            </a:r>
            <a:r>
              <a:rPr lang="en-US" dirty="0" err="1"/>
              <a:t>краља</a:t>
            </a:r>
            <a:r>
              <a:rPr lang="en-US" dirty="0"/>
              <a:t> </a:t>
            </a:r>
            <a:r>
              <a:rPr lang="en-US" dirty="0" err="1"/>
              <a:t>Филипа</a:t>
            </a:r>
            <a:r>
              <a:rPr lang="en-US" dirty="0"/>
              <a:t>,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с </a:t>
            </a:r>
            <a:r>
              <a:rPr lang="en-US" dirty="0" err="1"/>
              <a:t>правом</a:t>
            </a:r>
            <a:r>
              <a:rPr lang="en-US" dirty="0"/>
              <a:t> </a:t>
            </a:r>
            <a:r>
              <a:rPr lang="en-US" dirty="0" err="1"/>
              <a:t>каже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никад</a:t>
            </a:r>
            <a:r>
              <a:rPr lang="en-US" dirty="0"/>
              <a:t> у </a:t>
            </a:r>
            <a:r>
              <a:rPr lang="en-US" dirty="0" err="1"/>
              <a:t>историји</a:t>
            </a:r>
            <a:r>
              <a:rPr lang="en-US" dirty="0"/>
              <a:t> </a:t>
            </a:r>
            <a:r>
              <a:rPr lang="en-US" dirty="0" err="1"/>
              <a:t>човечанства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већи</a:t>
            </a:r>
            <a:r>
              <a:rPr lang="en-US" dirty="0"/>
              <a:t> </a:t>
            </a:r>
            <a:r>
              <a:rPr lang="en-US" dirty="0" err="1"/>
              <a:t>учитељ</a:t>
            </a:r>
            <a:r>
              <a:rPr lang="en-US" dirty="0"/>
              <a:t> </a:t>
            </a:r>
            <a:r>
              <a:rPr lang="en-US" dirty="0" err="1"/>
              <a:t>имао</a:t>
            </a:r>
            <a:r>
              <a:rPr lang="en-US" dirty="0"/>
              <a:t> </a:t>
            </a:r>
            <a:r>
              <a:rPr lang="en-US" dirty="0" err="1"/>
              <a:t>већег</a:t>
            </a:r>
            <a:r>
              <a:rPr lang="en-US" dirty="0"/>
              <a:t> </a:t>
            </a:r>
            <a:r>
              <a:rPr lang="en-US" dirty="0" err="1"/>
              <a:t>ученика</a:t>
            </a:r>
            <a:r>
              <a:rPr lang="en-US" dirty="0"/>
              <a:t>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основу</a:t>
            </a:r>
            <a:r>
              <a:rPr lang="en-US" dirty="0"/>
              <a:t> </a:t>
            </a:r>
            <a:r>
              <a:rPr lang="en-US" dirty="0" err="1"/>
              <a:t>својих</a:t>
            </a:r>
            <a:r>
              <a:rPr lang="en-US" dirty="0"/>
              <a:t> </a:t>
            </a:r>
            <a:r>
              <a:rPr lang="en-US" dirty="0" err="1"/>
              <a:t>ботаничких</a:t>
            </a:r>
            <a:r>
              <a:rPr lang="en-US" dirty="0"/>
              <a:t>, </a:t>
            </a:r>
            <a:r>
              <a:rPr lang="en-US" dirty="0" err="1"/>
              <a:t>зоолошких</a:t>
            </a:r>
            <a:r>
              <a:rPr lang="en-US" dirty="0"/>
              <a:t> и </a:t>
            </a:r>
            <a:r>
              <a:rPr lang="en-US" dirty="0" err="1"/>
              <a:t>анатомских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/>
              <a:t> </a:t>
            </a:r>
            <a:r>
              <a:rPr lang="en-US" dirty="0" err="1"/>
              <a:t>доказао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повезаност</a:t>
            </a:r>
            <a:r>
              <a:rPr lang="en-US" dirty="0"/>
              <a:t> </a:t>
            </a:r>
            <a:r>
              <a:rPr lang="en-US" dirty="0" err="1"/>
              <a:t>целе</a:t>
            </a:r>
            <a:r>
              <a:rPr lang="en-US" dirty="0"/>
              <a:t> </a:t>
            </a:r>
            <a:r>
              <a:rPr lang="en-US" dirty="0" err="1"/>
              <a:t>природе</a:t>
            </a:r>
            <a:r>
              <a:rPr lang="en-US" dirty="0"/>
              <a:t>,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живе</a:t>
            </a:r>
            <a:r>
              <a:rPr lang="en-US" dirty="0"/>
              <a:t> </a:t>
            </a:r>
            <a:r>
              <a:rPr lang="en-US" dirty="0" err="1"/>
              <a:t>тако</a:t>
            </a:r>
            <a:r>
              <a:rPr lang="en-US" dirty="0"/>
              <a:t> и </a:t>
            </a:r>
            <a:r>
              <a:rPr lang="en-US" dirty="0" err="1"/>
              <a:t>неживе</a:t>
            </a:r>
            <a:r>
              <a:rPr lang="en-US" dirty="0"/>
              <a:t>. </a:t>
            </a:r>
            <a:endParaRPr lang="sr-Latn-RS" dirty="0"/>
          </a:p>
          <a:p>
            <a:pPr algn="just"/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систематски</a:t>
            </a:r>
            <a:r>
              <a:rPr lang="en-US" dirty="0"/>
              <a:t> </a:t>
            </a:r>
            <a:r>
              <a:rPr lang="en-US" dirty="0" err="1"/>
              <a:t>описао</a:t>
            </a:r>
            <a:r>
              <a:rPr lang="en-US" dirty="0"/>
              <a:t> и </a:t>
            </a:r>
            <a:r>
              <a:rPr lang="en-US" dirty="0" err="1"/>
              <a:t>класификовао</a:t>
            </a:r>
            <a:r>
              <a:rPr lang="en-US" dirty="0"/>
              <a:t> </a:t>
            </a:r>
            <a:r>
              <a:rPr lang="en-US" dirty="0" err="1"/>
              <a:t>целу</a:t>
            </a:r>
            <a:r>
              <a:rPr lang="en-US" dirty="0"/>
              <a:t> </a:t>
            </a:r>
            <a:r>
              <a:rPr lang="en-US" dirty="0" err="1"/>
              <a:t>природу</a:t>
            </a:r>
            <a:r>
              <a:rPr lang="en-US" dirty="0"/>
              <a:t>. У </a:t>
            </a:r>
            <a:r>
              <a:rPr lang="en-US" dirty="0" err="1"/>
              <a:t>свом</a:t>
            </a:r>
            <a:r>
              <a:rPr lang="en-US" dirty="0"/>
              <a:t> </a:t>
            </a:r>
            <a:r>
              <a:rPr lang="en-US" dirty="0" err="1"/>
              <a:t>делу</a:t>
            </a:r>
            <a:r>
              <a:rPr lang="en-US" dirty="0"/>
              <a:t> ”</a:t>
            </a:r>
            <a:r>
              <a:rPr lang="en-US" dirty="0" err="1"/>
              <a:t>Хисториа</a:t>
            </a:r>
            <a:r>
              <a:rPr lang="en-US" dirty="0"/>
              <a:t> </a:t>
            </a:r>
            <a:r>
              <a:rPr lang="en-US" dirty="0" err="1"/>
              <a:t>анималиум</a:t>
            </a:r>
            <a:r>
              <a:rPr lang="en-US" dirty="0"/>
              <a:t>’’ </a:t>
            </a:r>
            <a:r>
              <a:rPr lang="en-US" dirty="0" err="1"/>
              <a:t>животиње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поделио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две</a:t>
            </a:r>
            <a:r>
              <a:rPr lang="en-US" dirty="0"/>
              <a:t> </a:t>
            </a:r>
            <a:r>
              <a:rPr lang="en-US" dirty="0" err="1"/>
              <a:t>велике</a:t>
            </a:r>
            <a:r>
              <a:rPr lang="en-US" dirty="0"/>
              <a:t> </a:t>
            </a:r>
            <a:r>
              <a:rPr lang="en-US" dirty="0" err="1"/>
              <a:t>групе</a:t>
            </a:r>
            <a:r>
              <a:rPr lang="en-US" dirty="0"/>
              <a:t> – </a:t>
            </a:r>
            <a:r>
              <a:rPr lang="en-US" dirty="0" err="1"/>
              <a:t>разреда</a:t>
            </a:r>
            <a:r>
              <a:rPr lang="en-US" dirty="0"/>
              <a:t> : </a:t>
            </a:r>
            <a:r>
              <a:rPr lang="en-US" dirty="0" err="1"/>
              <a:t>крвне</a:t>
            </a:r>
            <a:r>
              <a:rPr lang="en-US" dirty="0"/>
              <a:t> (</a:t>
            </a:r>
            <a:r>
              <a:rPr lang="en-US" dirty="0" err="1"/>
              <a:t>кичмењаци</a:t>
            </a:r>
            <a:r>
              <a:rPr lang="en-US" dirty="0"/>
              <a:t>) и </a:t>
            </a:r>
            <a:r>
              <a:rPr lang="en-US" dirty="0" err="1"/>
              <a:t>бескрвне</a:t>
            </a:r>
            <a:r>
              <a:rPr lang="en-US" dirty="0"/>
              <a:t> (</a:t>
            </a:r>
            <a:r>
              <a:rPr lang="en-US" dirty="0" err="1"/>
              <a:t>бескичмењаци</a:t>
            </a:r>
            <a:r>
              <a:rPr lang="en-US" dirty="0"/>
              <a:t>) а </a:t>
            </a:r>
            <a:r>
              <a:rPr lang="en-US" dirty="0" err="1"/>
              <a:t>разреде</a:t>
            </a:r>
            <a:r>
              <a:rPr lang="en-US" dirty="0"/>
              <a:t> </a:t>
            </a:r>
            <a:r>
              <a:rPr lang="en-US" dirty="0" err="1"/>
              <a:t>даље</a:t>
            </a:r>
            <a:r>
              <a:rPr lang="en-US" dirty="0"/>
              <a:t> </a:t>
            </a:r>
            <a:r>
              <a:rPr lang="en-US" dirty="0" err="1"/>
              <a:t>делио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подразреде</a:t>
            </a:r>
            <a:r>
              <a:rPr lang="en-US" dirty="0"/>
              <a:t>. </a:t>
            </a:r>
            <a:r>
              <a:rPr lang="en-US" dirty="0" err="1"/>
              <a:t>Описао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око</a:t>
            </a:r>
            <a:r>
              <a:rPr lang="en-US" dirty="0"/>
              <a:t> 500 </a:t>
            </a:r>
            <a:r>
              <a:rPr lang="en-US" dirty="0" err="1"/>
              <a:t>врста</a:t>
            </a:r>
            <a:r>
              <a:rPr lang="en-US" dirty="0"/>
              <a:t> </a:t>
            </a:r>
            <a:r>
              <a:rPr lang="en-US" dirty="0" err="1"/>
              <a:t>животиња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00199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881" y="1048512"/>
            <a:ext cx="8505714" cy="4674557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Аристотел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највећи</a:t>
            </a:r>
            <a:r>
              <a:rPr lang="en-US" dirty="0"/>
              <a:t> </a:t>
            </a:r>
            <a:r>
              <a:rPr lang="en-US" dirty="0" err="1"/>
              <a:t>научник</a:t>
            </a:r>
            <a:r>
              <a:rPr lang="en-US" dirty="0"/>
              <a:t> </a:t>
            </a:r>
            <a:r>
              <a:rPr lang="en-US" dirty="0" err="1"/>
              <a:t>свих</a:t>
            </a:r>
            <a:r>
              <a:rPr lang="en-US" dirty="0"/>
              <a:t> </a:t>
            </a:r>
            <a:r>
              <a:rPr lang="en-US" dirty="0" err="1"/>
              <a:t>времена</a:t>
            </a:r>
            <a:r>
              <a:rPr lang="en-US" dirty="0"/>
              <a:t>.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створио</a:t>
            </a:r>
            <a:r>
              <a:rPr lang="en-US" dirty="0"/>
              <a:t> и </a:t>
            </a:r>
            <a:r>
              <a:rPr lang="en-US" dirty="0" err="1"/>
              <a:t>обрадио</a:t>
            </a:r>
            <a:r>
              <a:rPr lang="en-US" dirty="0"/>
              <a:t> </a:t>
            </a:r>
            <a:r>
              <a:rPr lang="en-US" dirty="0" err="1"/>
              <a:t>логику</a:t>
            </a:r>
            <a:r>
              <a:rPr lang="en-US" dirty="0"/>
              <a:t>. </a:t>
            </a:r>
            <a:r>
              <a:rPr lang="en-US" dirty="0" err="1"/>
              <a:t>Створио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систем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и </a:t>
            </a:r>
            <a:r>
              <a:rPr lang="en-US" dirty="0" err="1"/>
              <a:t>систем</a:t>
            </a:r>
            <a:r>
              <a:rPr lang="en-US" dirty="0"/>
              <a:t> у </a:t>
            </a:r>
            <a:r>
              <a:rPr lang="en-US" dirty="0" err="1"/>
              <a:t>науци</a:t>
            </a:r>
            <a:r>
              <a:rPr lang="en-US" dirty="0" smtClean="0"/>
              <a:t>.</a:t>
            </a:r>
            <a:endParaRPr lang="sr-Latn-RS" dirty="0" smtClean="0"/>
          </a:p>
          <a:p>
            <a:r>
              <a:rPr lang="en-US" dirty="0" err="1" smtClean="0"/>
              <a:t>Први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систематски</a:t>
            </a:r>
            <a:r>
              <a:rPr lang="en-US" dirty="0"/>
              <a:t> </a:t>
            </a:r>
            <a:r>
              <a:rPr lang="en-US" dirty="0" err="1"/>
              <a:t>писао</a:t>
            </a:r>
            <a:r>
              <a:rPr lang="en-US" dirty="0"/>
              <a:t> </a:t>
            </a:r>
            <a:r>
              <a:rPr lang="en-US" dirty="0" err="1"/>
              <a:t>енциклопедију</a:t>
            </a:r>
            <a:r>
              <a:rPr lang="en-US" dirty="0"/>
              <a:t> </a:t>
            </a:r>
            <a:r>
              <a:rPr lang="en-US" dirty="0" err="1"/>
              <a:t>људског</a:t>
            </a:r>
            <a:r>
              <a:rPr lang="en-US" dirty="0"/>
              <a:t> </a:t>
            </a:r>
            <a:r>
              <a:rPr lang="en-US" dirty="0" err="1"/>
              <a:t>знања</a:t>
            </a:r>
            <a:r>
              <a:rPr lang="en-US" dirty="0"/>
              <a:t>. И </a:t>
            </a:r>
            <a:r>
              <a:rPr lang="en-US" dirty="0" err="1"/>
              <a:t>Аристотел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присталица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елемента</a:t>
            </a:r>
            <a:r>
              <a:rPr lang="en-US" dirty="0"/>
              <a:t>, </a:t>
            </a:r>
            <a:r>
              <a:rPr lang="en-US" dirty="0" err="1"/>
              <a:t>сматрајући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људско</a:t>
            </a:r>
            <a:r>
              <a:rPr lang="en-US" dirty="0"/>
              <a:t> </a:t>
            </a:r>
            <a:r>
              <a:rPr lang="en-US" dirty="0" err="1"/>
              <a:t>тело</a:t>
            </a:r>
            <a:r>
              <a:rPr lang="en-US" dirty="0"/>
              <a:t> </a:t>
            </a:r>
            <a:r>
              <a:rPr lang="en-US" dirty="0" err="1"/>
              <a:t>састоји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елемената</a:t>
            </a:r>
            <a:r>
              <a:rPr lang="en-US" dirty="0"/>
              <a:t> и </a:t>
            </a:r>
            <a:r>
              <a:rPr lang="en-US" dirty="0" err="1"/>
              <a:t>њихових</a:t>
            </a:r>
            <a:r>
              <a:rPr lang="en-US" dirty="0"/>
              <a:t> </a:t>
            </a:r>
            <a:r>
              <a:rPr lang="en-US" dirty="0" err="1"/>
              <a:t>квалитета</a:t>
            </a:r>
            <a:r>
              <a:rPr lang="en-US" dirty="0"/>
              <a:t>.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тим</a:t>
            </a:r>
            <a:r>
              <a:rPr lang="en-US" dirty="0"/>
              <a:t> </a:t>
            </a:r>
            <a:r>
              <a:rPr lang="en-US" dirty="0" err="1"/>
              <a:t>елементима</a:t>
            </a:r>
            <a:r>
              <a:rPr lang="en-US" dirty="0"/>
              <a:t> </a:t>
            </a:r>
            <a:r>
              <a:rPr lang="en-US" dirty="0" err="1"/>
              <a:t>додао</a:t>
            </a:r>
            <a:r>
              <a:rPr lang="en-US" dirty="0"/>
              <a:t> и </a:t>
            </a:r>
            <a:r>
              <a:rPr lang="en-US" dirty="0" err="1"/>
              <a:t>пети</a:t>
            </a:r>
            <a:r>
              <a:rPr lang="en-US" dirty="0"/>
              <a:t> </a:t>
            </a:r>
            <a:r>
              <a:rPr lang="en-US" dirty="0" err="1"/>
              <a:t>елеменат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принцип</a:t>
            </a:r>
            <a:r>
              <a:rPr lang="en-US" dirty="0"/>
              <a:t> </a:t>
            </a:r>
            <a:r>
              <a:rPr lang="en-US" dirty="0" err="1"/>
              <a:t>живота</a:t>
            </a:r>
            <a:r>
              <a:rPr lang="en-US" dirty="0"/>
              <a:t> (</a:t>
            </a:r>
            <a:r>
              <a:rPr lang="en-US" dirty="0" err="1"/>
              <a:t>qуинта</a:t>
            </a:r>
            <a:r>
              <a:rPr lang="en-US" dirty="0"/>
              <a:t> </a:t>
            </a:r>
            <a:r>
              <a:rPr lang="en-US" dirty="0" err="1"/>
              <a:t>ессентиа</a:t>
            </a:r>
            <a:r>
              <a:rPr lang="en-US" dirty="0"/>
              <a:t>). </a:t>
            </a:r>
            <a:endParaRPr lang="sr-Latn-RS" dirty="0" smtClean="0"/>
          </a:p>
          <a:p>
            <a:r>
              <a:rPr lang="en-US" dirty="0" err="1" smtClean="0"/>
              <a:t>Он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разликовао</a:t>
            </a:r>
            <a:r>
              <a:rPr lang="en-US" dirty="0"/>
              <a:t> </a:t>
            </a:r>
            <a:r>
              <a:rPr lang="en-US" dirty="0" err="1"/>
              <a:t>органе</a:t>
            </a:r>
            <a:r>
              <a:rPr lang="en-US" dirty="0"/>
              <a:t> и </a:t>
            </a:r>
            <a:r>
              <a:rPr lang="en-US" dirty="0" err="1"/>
              <a:t>ткива</a:t>
            </a:r>
            <a:r>
              <a:rPr lang="en-US" dirty="0"/>
              <a:t>.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медицину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значајан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анатомским</a:t>
            </a:r>
            <a:r>
              <a:rPr lang="en-US" dirty="0"/>
              <a:t> и </a:t>
            </a:r>
            <a:r>
              <a:rPr lang="en-US" dirty="0" err="1"/>
              <a:t>физиолошким</a:t>
            </a:r>
            <a:r>
              <a:rPr lang="en-US" dirty="0"/>
              <a:t> </a:t>
            </a:r>
            <a:r>
              <a:rPr lang="en-US" dirty="0" err="1"/>
              <a:t>истраживањима</a:t>
            </a:r>
            <a:r>
              <a:rPr lang="en-US" dirty="0"/>
              <a:t>. </a:t>
            </a:r>
            <a:endParaRPr lang="sr-Latn-RS" dirty="0" smtClean="0"/>
          </a:p>
          <a:p>
            <a:r>
              <a:rPr lang="en-US" dirty="0" err="1" smtClean="0"/>
              <a:t>Сматрао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срце</a:t>
            </a:r>
            <a:r>
              <a:rPr lang="en-US" dirty="0"/>
              <a:t> </a:t>
            </a:r>
            <a:r>
              <a:rPr lang="en-US" dirty="0" err="1"/>
              <a:t>центар</a:t>
            </a:r>
            <a:r>
              <a:rPr lang="en-US" dirty="0"/>
              <a:t> и </a:t>
            </a:r>
            <a:r>
              <a:rPr lang="en-US" dirty="0" err="1"/>
              <a:t>душе</a:t>
            </a:r>
            <a:r>
              <a:rPr lang="en-US" dirty="0"/>
              <a:t> и </a:t>
            </a:r>
            <a:r>
              <a:rPr lang="en-US" dirty="0" err="1"/>
              <a:t>крвотока</a:t>
            </a:r>
            <a:r>
              <a:rPr lang="en-US" dirty="0"/>
              <a:t>,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најважнији</a:t>
            </a:r>
            <a:r>
              <a:rPr lang="en-US" dirty="0"/>
              <a:t> </a:t>
            </a:r>
            <a:r>
              <a:rPr lang="en-US" dirty="0" err="1"/>
              <a:t>орган</a:t>
            </a:r>
            <a:r>
              <a:rPr lang="en-US" dirty="0"/>
              <a:t> у </a:t>
            </a:r>
            <a:r>
              <a:rPr lang="en-US" dirty="0" err="1"/>
              <a:t>телу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сме</a:t>
            </a:r>
            <a:r>
              <a:rPr lang="en-US" dirty="0"/>
              <a:t> и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оболи</a:t>
            </a:r>
            <a:r>
              <a:rPr lang="en-US" dirty="0"/>
              <a:t> (</a:t>
            </a:r>
            <a:r>
              <a:rPr lang="en-US" dirty="0" err="1"/>
              <a:t>стога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кардиологија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вековима</a:t>
            </a:r>
            <a:r>
              <a:rPr lang="en-US" dirty="0"/>
              <a:t> </a:t>
            </a:r>
            <a:r>
              <a:rPr lang="en-US" dirty="0" err="1"/>
              <a:t>развијала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78593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0033" y="1231392"/>
            <a:ext cx="8432562" cy="4491677"/>
          </a:xfrm>
        </p:spPr>
        <p:txBody>
          <a:bodyPr>
            <a:normAutofit/>
          </a:bodyPr>
          <a:lstStyle/>
          <a:p>
            <a:r>
              <a:rPr lang="en-US" dirty="0" err="1"/>
              <a:t>Kрв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ствара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хране</a:t>
            </a:r>
            <a:r>
              <a:rPr lang="en-US" dirty="0"/>
              <a:t> </a:t>
            </a:r>
            <a:r>
              <a:rPr lang="en-US" dirty="0" err="1"/>
              <a:t>путем</a:t>
            </a:r>
            <a:r>
              <a:rPr lang="en-US" dirty="0"/>
              <a:t> </a:t>
            </a:r>
            <a:r>
              <a:rPr lang="en-US" dirty="0" err="1"/>
              <a:t>испаравања</a:t>
            </a:r>
            <a:r>
              <a:rPr lang="en-US" dirty="0"/>
              <a:t>, </a:t>
            </a:r>
            <a:r>
              <a:rPr lang="en-US" dirty="0" err="1"/>
              <a:t>иде</a:t>
            </a:r>
            <a:r>
              <a:rPr lang="en-US" dirty="0"/>
              <a:t> у </a:t>
            </a:r>
            <a:r>
              <a:rPr lang="en-US" dirty="0" err="1"/>
              <a:t>срце</a:t>
            </a:r>
            <a:r>
              <a:rPr lang="en-US" dirty="0"/>
              <a:t>, а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њега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вене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периферији</a:t>
            </a:r>
            <a:r>
              <a:rPr lang="en-US" dirty="0"/>
              <a:t>. У </a:t>
            </a:r>
            <a:r>
              <a:rPr lang="en-US" dirty="0" err="1"/>
              <a:t>артеријама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пнеума</a:t>
            </a:r>
            <a:r>
              <a:rPr lang="en-US" dirty="0"/>
              <a:t> а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крв</a:t>
            </a:r>
            <a:r>
              <a:rPr lang="en-US" dirty="0"/>
              <a:t> и у </a:t>
            </a:r>
            <a:r>
              <a:rPr lang="en-US" dirty="0" err="1"/>
              <a:t>њима</a:t>
            </a:r>
            <a:r>
              <a:rPr lang="en-US" dirty="0"/>
              <a:t> </a:t>
            </a:r>
            <a:r>
              <a:rPr lang="en-US" dirty="0" err="1"/>
              <a:t>настаје</a:t>
            </a:r>
            <a:r>
              <a:rPr lang="en-US" dirty="0"/>
              <a:t> </a:t>
            </a:r>
            <a:r>
              <a:rPr lang="en-US" dirty="0" err="1"/>
              <a:t>пулс</a:t>
            </a:r>
            <a:r>
              <a:rPr lang="en-US" dirty="0"/>
              <a:t>. </a:t>
            </a:r>
            <a:r>
              <a:rPr lang="en-US" dirty="0" err="1"/>
              <a:t>Плућа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задатак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хлада</a:t>
            </a:r>
            <a:r>
              <a:rPr lang="en-US" dirty="0"/>
              <a:t> </a:t>
            </a:r>
            <a:r>
              <a:rPr lang="en-US" dirty="0" err="1"/>
              <a:t>срце</a:t>
            </a:r>
            <a:r>
              <a:rPr lang="en-US" dirty="0"/>
              <a:t>, а </a:t>
            </a:r>
            <a:r>
              <a:rPr lang="en-US" dirty="0" err="1"/>
              <a:t>дијафрагма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раздели</a:t>
            </a:r>
            <a:r>
              <a:rPr lang="en-US" dirty="0"/>
              <a:t> </a:t>
            </a:r>
            <a:r>
              <a:rPr lang="en-US" dirty="0" err="1"/>
              <a:t>сензитивну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вегетатитвне</a:t>
            </a:r>
            <a:r>
              <a:rPr lang="en-US" dirty="0"/>
              <a:t> </a:t>
            </a:r>
            <a:r>
              <a:rPr lang="en-US" dirty="0" err="1"/>
              <a:t>душе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smtClean="0"/>
              <a:t>И </a:t>
            </a:r>
            <a:r>
              <a:rPr lang="en-US" dirty="0"/>
              <a:t>у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ембриологије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заблуди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мушко</a:t>
            </a:r>
            <a:r>
              <a:rPr lang="en-US" dirty="0"/>
              <a:t> </a:t>
            </a:r>
            <a:r>
              <a:rPr lang="en-US" dirty="0" err="1"/>
              <a:t>семе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зачетак</a:t>
            </a:r>
            <a:r>
              <a:rPr lang="en-US" dirty="0"/>
              <a:t> </a:t>
            </a:r>
            <a:r>
              <a:rPr lang="en-US" dirty="0" err="1"/>
              <a:t>плода</a:t>
            </a:r>
            <a:r>
              <a:rPr lang="en-US" dirty="0"/>
              <a:t>, а </a:t>
            </a:r>
            <a:r>
              <a:rPr lang="en-US" dirty="0" err="1"/>
              <a:t>мајка</a:t>
            </a:r>
            <a:r>
              <a:rPr lang="en-US" dirty="0"/>
              <a:t> </a:t>
            </a:r>
            <a:r>
              <a:rPr lang="en-US" dirty="0" err="1"/>
              <a:t>даје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материјал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раст</a:t>
            </a:r>
            <a:r>
              <a:rPr lang="en-US" dirty="0"/>
              <a:t>,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тек</a:t>
            </a:r>
            <a:r>
              <a:rPr lang="en-US" dirty="0"/>
              <a:t> </a:t>
            </a:r>
            <a:r>
              <a:rPr lang="en-US" dirty="0" err="1"/>
              <a:t>Харвеј</a:t>
            </a:r>
            <a:r>
              <a:rPr lang="en-US" dirty="0"/>
              <a:t> </a:t>
            </a:r>
            <a:r>
              <a:rPr lang="en-US" dirty="0" err="1"/>
              <a:t>оповргао</a:t>
            </a:r>
            <a:r>
              <a:rPr lang="en-US" dirty="0"/>
              <a:t> 1651. </a:t>
            </a:r>
            <a:r>
              <a:rPr lang="en-US" dirty="0" err="1"/>
              <a:t>године</a:t>
            </a:r>
            <a:r>
              <a:rPr lang="en-US" dirty="0"/>
              <a:t>, </a:t>
            </a:r>
            <a:r>
              <a:rPr lang="en-US" dirty="0" err="1"/>
              <a:t>доказавши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свако</a:t>
            </a:r>
            <a:r>
              <a:rPr lang="en-US" dirty="0"/>
              <a:t> </a:t>
            </a:r>
            <a:r>
              <a:rPr lang="en-US" dirty="0" err="1"/>
              <a:t>живо</a:t>
            </a:r>
            <a:r>
              <a:rPr lang="en-US" dirty="0"/>
              <a:t> </a:t>
            </a:r>
            <a:r>
              <a:rPr lang="en-US" dirty="0" err="1"/>
              <a:t>биће</a:t>
            </a:r>
            <a:r>
              <a:rPr lang="en-US" dirty="0"/>
              <a:t> </a:t>
            </a:r>
            <a:r>
              <a:rPr lang="en-US" dirty="0" err="1"/>
              <a:t>развија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јајета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84544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913" y="1716921"/>
            <a:ext cx="8261873" cy="36038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У Александрији се паралелно развија емпиристичка школа, </a:t>
            </a:r>
            <a:r>
              <a:rPr lang="ru-RU" dirty="0" smtClean="0"/>
              <a:t>чији </a:t>
            </a:r>
            <a:r>
              <a:rPr lang="ru-RU" dirty="0"/>
              <a:t>је главни представник био </a:t>
            </a:r>
            <a:r>
              <a:rPr lang="ru-RU" dirty="0" smtClean="0"/>
              <a:t>лекар </a:t>
            </a:r>
            <a:r>
              <a:rPr lang="en-US" i="1" dirty="0" err="1" smtClean="0"/>
              <a:t>Glaucko</a:t>
            </a:r>
            <a:r>
              <a:rPr lang="en-US" i="1" dirty="0" smtClean="0"/>
              <a:t> </a:t>
            </a:r>
            <a:r>
              <a:rPr lang="en-US" i="1" dirty="0" err="1"/>
              <a:t>Tarencio</a:t>
            </a:r>
            <a:r>
              <a:rPr lang="ru-RU" dirty="0" smtClean="0"/>
              <a:t> (</a:t>
            </a:r>
            <a:r>
              <a:rPr lang="ru-RU" dirty="0"/>
              <a:t>1. век п. н. е</a:t>
            </a:r>
            <a:r>
              <a:rPr lang="ru-RU" dirty="0" smtClean="0"/>
              <a:t>.), </a:t>
            </a:r>
            <a:r>
              <a:rPr lang="ru-RU" dirty="0"/>
              <a:t>за кога се може рећи да је био претходник медицине утемељене на доказима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За </a:t>
            </a:r>
            <a:r>
              <a:rPr lang="ru-RU" dirty="0"/>
              <a:t>њега су били поуздана основа једино резултати; стечени личним искуством, или искустваом других лекара или слична аналогија кад није поседовао претходне податаке за упоређивање из сопственог или туђег искуства.</a:t>
            </a:r>
          </a:p>
          <a:p>
            <a:endParaRPr lang="ru-RU" dirty="0"/>
          </a:p>
          <a:p>
            <a:r>
              <a:rPr lang="ru-RU" dirty="0"/>
              <a:t>Преласком Египта у статус Римске провинције (30. век п. н. е.), александријска медицинска школа полако губи на значају, а развија се златно доба медицине у Риму.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93401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4417" y="1353312"/>
            <a:ext cx="8408178" cy="4369757"/>
          </a:xfrm>
        </p:spPr>
        <p:txBody>
          <a:bodyPr/>
          <a:lstStyle/>
          <a:p>
            <a:pPr algn="just"/>
            <a:r>
              <a:rPr lang="en-US" dirty="0" err="1"/>
              <a:t>Мада</a:t>
            </a:r>
            <a:r>
              <a:rPr lang="en-US" dirty="0"/>
              <a:t> у </a:t>
            </a:r>
            <a:r>
              <a:rPr lang="en-US" dirty="0" err="1"/>
              <a:t>Аристотеловом</a:t>
            </a:r>
            <a:r>
              <a:rPr lang="en-US" dirty="0"/>
              <a:t> </a:t>
            </a:r>
            <a:r>
              <a:rPr lang="en-US" dirty="0" err="1"/>
              <a:t>учењу</a:t>
            </a:r>
            <a:r>
              <a:rPr lang="en-US" dirty="0"/>
              <a:t> </a:t>
            </a:r>
            <a:r>
              <a:rPr lang="en-US" dirty="0" err="1"/>
              <a:t>има</a:t>
            </a:r>
            <a:r>
              <a:rPr lang="en-US" dirty="0"/>
              <a:t> </a:t>
            </a:r>
            <a:r>
              <a:rPr lang="en-US" dirty="0" err="1"/>
              <a:t>много</a:t>
            </a:r>
            <a:r>
              <a:rPr lang="en-US" dirty="0"/>
              <a:t> </a:t>
            </a:r>
            <a:r>
              <a:rPr lang="en-US" dirty="0" err="1"/>
              <a:t>заблуда</a:t>
            </a:r>
            <a:r>
              <a:rPr lang="en-US" dirty="0"/>
              <a:t> и </a:t>
            </a:r>
            <a:r>
              <a:rPr lang="en-US" dirty="0" err="1"/>
              <a:t>погрешних</a:t>
            </a:r>
            <a:r>
              <a:rPr lang="en-US" dirty="0"/>
              <a:t> </a:t>
            </a:r>
            <a:r>
              <a:rPr lang="en-US" dirty="0" err="1"/>
              <a:t>ставова</a:t>
            </a:r>
            <a:r>
              <a:rPr lang="en-US" dirty="0"/>
              <a:t>, </a:t>
            </a:r>
            <a:r>
              <a:rPr lang="en-US" dirty="0" err="1"/>
              <a:t>његов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великог</a:t>
            </a:r>
            <a:r>
              <a:rPr lang="en-US" dirty="0"/>
              <a:t> </a:t>
            </a:r>
            <a:r>
              <a:rPr lang="en-US" dirty="0" err="1"/>
              <a:t>значаја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даљи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. </a:t>
            </a:r>
            <a:endParaRPr lang="sr-Latn-RS" dirty="0" smtClean="0"/>
          </a:p>
          <a:p>
            <a:pPr algn="just"/>
            <a:r>
              <a:rPr lang="en-US" dirty="0" err="1" smtClean="0"/>
              <a:t>Гигант</a:t>
            </a:r>
            <a:r>
              <a:rPr lang="en-US" dirty="0" smtClean="0"/>
              <a:t> </a:t>
            </a:r>
            <a:r>
              <a:rPr lang="en-US" dirty="0" err="1"/>
              <a:t>духа</a:t>
            </a:r>
            <a:r>
              <a:rPr lang="en-US" dirty="0"/>
              <a:t>, </a:t>
            </a:r>
            <a:r>
              <a:rPr lang="en-US" dirty="0" err="1"/>
              <a:t>стваралац</a:t>
            </a:r>
            <a:r>
              <a:rPr lang="en-US" dirty="0"/>
              <a:t> </a:t>
            </a:r>
            <a:r>
              <a:rPr lang="en-US" dirty="0" err="1"/>
              <a:t>систематске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и </a:t>
            </a:r>
            <a:r>
              <a:rPr lang="en-US" dirty="0" err="1"/>
              <a:t>филозофије</a:t>
            </a:r>
            <a:r>
              <a:rPr lang="en-US" dirty="0"/>
              <a:t>, </a:t>
            </a:r>
            <a:r>
              <a:rPr lang="en-US" dirty="0" err="1"/>
              <a:t>оснивач</a:t>
            </a:r>
            <a:r>
              <a:rPr lang="en-US" dirty="0"/>
              <a:t> </a:t>
            </a:r>
            <a:r>
              <a:rPr lang="en-US" dirty="0" err="1"/>
              <a:t>биологије</a:t>
            </a:r>
            <a:r>
              <a:rPr lang="en-US" dirty="0"/>
              <a:t> и </a:t>
            </a:r>
            <a:r>
              <a:rPr lang="en-US" dirty="0" err="1"/>
              <a:t>ембриологије</a:t>
            </a:r>
            <a:r>
              <a:rPr lang="en-US" dirty="0"/>
              <a:t>,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компаративни</a:t>
            </a:r>
            <a:r>
              <a:rPr lang="en-US" dirty="0"/>
              <a:t> </a:t>
            </a:r>
            <a:r>
              <a:rPr lang="en-US" dirty="0" err="1"/>
              <a:t>анатом</a:t>
            </a:r>
            <a:r>
              <a:rPr lang="en-US" dirty="0"/>
              <a:t>, </a:t>
            </a:r>
            <a:r>
              <a:rPr lang="en-US" dirty="0" err="1"/>
              <a:t>суверено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владао</a:t>
            </a:r>
            <a:r>
              <a:rPr lang="en-US" dirty="0"/>
              <a:t> </a:t>
            </a:r>
            <a:r>
              <a:rPr lang="en-US" dirty="0" err="1"/>
              <a:t>преко</a:t>
            </a:r>
            <a:r>
              <a:rPr lang="en-US" dirty="0"/>
              <a:t> 1500 </a:t>
            </a:r>
            <a:r>
              <a:rPr lang="en-US" dirty="0" err="1"/>
              <a:t>година</a:t>
            </a:r>
            <a:r>
              <a:rPr lang="en-US" dirty="0"/>
              <a:t> </a:t>
            </a:r>
            <a:r>
              <a:rPr lang="en-US" dirty="0" err="1"/>
              <a:t>свим</a:t>
            </a:r>
            <a:r>
              <a:rPr lang="en-US" dirty="0"/>
              <a:t> </a:t>
            </a:r>
            <a:r>
              <a:rPr lang="en-US" dirty="0" err="1"/>
              <a:t>људским</a:t>
            </a:r>
            <a:r>
              <a:rPr lang="en-US" dirty="0"/>
              <a:t> </a:t>
            </a:r>
            <a:r>
              <a:rPr lang="en-US" dirty="0" err="1"/>
              <a:t>наукама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42751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377" y="1658112"/>
            <a:ext cx="8347218" cy="4516061"/>
          </a:xfrm>
        </p:spPr>
        <p:txBody>
          <a:bodyPr/>
          <a:lstStyle/>
          <a:p>
            <a:pPr algn="just"/>
            <a:r>
              <a:rPr lang="en-US" dirty="0"/>
              <a:t>У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 </a:t>
            </a:r>
            <a:r>
              <a:rPr lang="en-US" dirty="0" err="1"/>
              <a:t>његов</a:t>
            </a:r>
            <a:r>
              <a:rPr lang="en-US" dirty="0"/>
              <a:t> </a:t>
            </a:r>
            <a:r>
              <a:rPr lang="en-US" dirty="0" err="1"/>
              <a:t>ауторитет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вековима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једнак</a:t>
            </a:r>
            <a:r>
              <a:rPr lang="en-US" dirty="0"/>
              <a:t> </a:t>
            </a:r>
            <a:r>
              <a:rPr lang="en-US" dirty="0" err="1"/>
              <a:t>ауторитету</a:t>
            </a:r>
            <a:r>
              <a:rPr lang="en-US" dirty="0"/>
              <a:t> </a:t>
            </a:r>
            <a:r>
              <a:rPr lang="en-US" dirty="0" err="1"/>
              <a:t>Хипократа</a:t>
            </a:r>
            <a:r>
              <a:rPr lang="en-US" dirty="0"/>
              <a:t> и </a:t>
            </a:r>
            <a:r>
              <a:rPr lang="en-US" dirty="0" err="1"/>
              <a:t>Галена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сам</a:t>
            </a:r>
            <a:r>
              <a:rPr lang="en-US" dirty="0"/>
              <a:t> </a:t>
            </a:r>
            <a:r>
              <a:rPr lang="en-US" dirty="0" err="1"/>
              <a:t>дао</a:t>
            </a:r>
            <a:r>
              <a:rPr lang="en-US" dirty="0"/>
              <a:t> </a:t>
            </a:r>
            <a:r>
              <a:rPr lang="en-US" dirty="0" err="1"/>
              <a:t>толико</a:t>
            </a:r>
            <a:r>
              <a:rPr lang="en-US" dirty="0"/>
              <a:t> </a:t>
            </a:r>
            <a:r>
              <a:rPr lang="en-US" dirty="0" err="1"/>
              <a:t>свим</a:t>
            </a:r>
            <a:r>
              <a:rPr lang="en-US" dirty="0"/>
              <a:t> </a:t>
            </a:r>
            <a:r>
              <a:rPr lang="en-US" dirty="0" err="1"/>
              <a:t>наукама</a:t>
            </a:r>
            <a:r>
              <a:rPr lang="en-US" dirty="0"/>
              <a:t>, а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створио</a:t>
            </a:r>
            <a:r>
              <a:rPr lang="en-US" dirty="0"/>
              <a:t> </a:t>
            </a:r>
            <a:r>
              <a:rPr lang="en-US" dirty="0" err="1"/>
              <a:t>систематску</a:t>
            </a:r>
            <a:r>
              <a:rPr lang="en-US" dirty="0"/>
              <a:t> </a:t>
            </a:r>
            <a:r>
              <a:rPr lang="en-US" dirty="0" err="1"/>
              <a:t>биологију</a:t>
            </a:r>
            <a:r>
              <a:rPr lang="en-US" dirty="0"/>
              <a:t> и </a:t>
            </a:r>
            <a:r>
              <a:rPr lang="en-US" dirty="0" err="1"/>
              <a:t>теоретске</a:t>
            </a:r>
            <a:r>
              <a:rPr lang="en-US" dirty="0"/>
              <a:t> </a:t>
            </a:r>
            <a:r>
              <a:rPr lang="en-US" dirty="0" err="1"/>
              <a:t>основе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проучавања</a:t>
            </a:r>
            <a:r>
              <a:rPr lang="en-US" dirty="0"/>
              <a:t> у </a:t>
            </a:r>
            <a:r>
              <a:rPr lang="en-US" dirty="0" err="1"/>
              <a:t>биологији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и </a:t>
            </a:r>
            <a:r>
              <a:rPr lang="en-US" dirty="0" err="1"/>
              <a:t>проучавања</a:t>
            </a:r>
            <a:r>
              <a:rPr lang="en-US" dirty="0"/>
              <a:t> </a:t>
            </a:r>
            <a:r>
              <a:rPr lang="en-US" dirty="0" err="1"/>
              <a:t>физике</a:t>
            </a:r>
            <a:r>
              <a:rPr lang="en-US" dirty="0"/>
              <a:t>, </a:t>
            </a:r>
            <a:r>
              <a:rPr lang="en-US" dirty="0" err="1"/>
              <a:t>хемије</a:t>
            </a:r>
            <a:r>
              <a:rPr lang="en-US" dirty="0"/>
              <a:t> и </a:t>
            </a:r>
            <a:r>
              <a:rPr lang="en-US" dirty="0" err="1"/>
              <a:t>физиологије</a:t>
            </a:r>
            <a:r>
              <a:rPr lang="en-US" dirty="0"/>
              <a:t>,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дало</a:t>
            </a:r>
            <a:r>
              <a:rPr lang="en-US" dirty="0"/>
              <a:t> </a:t>
            </a:r>
            <a:r>
              <a:rPr lang="en-US" dirty="0" err="1"/>
              <a:t>посебан</a:t>
            </a:r>
            <a:r>
              <a:rPr lang="en-US" dirty="0"/>
              <a:t> </a:t>
            </a:r>
            <a:r>
              <a:rPr lang="en-US" dirty="0" err="1"/>
              <a:t>подстицај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и </a:t>
            </a:r>
            <a:r>
              <a:rPr lang="en-US" dirty="0" err="1"/>
              <a:t>ових</a:t>
            </a:r>
            <a:r>
              <a:rPr lang="en-US" dirty="0"/>
              <a:t> </a:t>
            </a:r>
            <a:r>
              <a:rPr lang="en-US" dirty="0" err="1"/>
              <a:t>наука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даљи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ни</a:t>
            </a:r>
            <a:r>
              <a:rPr lang="en-US" dirty="0"/>
              <a:t> </a:t>
            </a:r>
            <a:r>
              <a:rPr lang="en-US" dirty="0" err="1"/>
              <a:t>замислити</a:t>
            </a:r>
            <a:r>
              <a:rPr lang="en-US" dirty="0"/>
              <a:t> </a:t>
            </a:r>
            <a:r>
              <a:rPr lang="en-US" dirty="0" err="1"/>
              <a:t>ни</a:t>
            </a:r>
            <a:r>
              <a:rPr lang="en-US" dirty="0"/>
              <a:t> </a:t>
            </a:r>
            <a:r>
              <a:rPr lang="en-US" dirty="0" err="1"/>
              <a:t>схватити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њега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24850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Александријска школа</a:t>
            </a:r>
            <a:endParaRPr lang="en-US" dirty="0"/>
          </a:p>
        </p:txBody>
      </p:sp>
      <p:pic>
        <p:nvPicPr>
          <p:cNvPr id="4098" name="Picture 2" descr="Aleksandri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8839" y="2719133"/>
            <a:ext cx="44100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upload.wikimedia.org/wikipedia/commons/thumb/0/08/Nuremberg_chronicles_-_f_077v_1.png/200px-Nuremberg_chronicles_-_f_077v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7840" y="2060448"/>
            <a:ext cx="4206240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4974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Александар</a:t>
            </a:r>
            <a:r>
              <a:rPr lang="en-US" dirty="0"/>
              <a:t> </a:t>
            </a:r>
            <a:r>
              <a:rPr lang="en-US" dirty="0" err="1"/>
              <a:t>Велики</a:t>
            </a:r>
            <a:r>
              <a:rPr lang="en-US" dirty="0"/>
              <a:t>, </a:t>
            </a:r>
            <a:r>
              <a:rPr lang="en-US" dirty="0" err="1"/>
              <a:t>син</a:t>
            </a:r>
            <a:r>
              <a:rPr lang="en-US" dirty="0"/>
              <a:t> </a:t>
            </a:r>
            <a:r>
              <a:rPr lang="en-US" dirty="0" err="1"/>
              <a:t>македонског</a:t>
            </a:r>
            <a:r>
              <a:rPr lang="en-US" dirty="0"/>
              <a:t> </a:t>
            </a:r>
            <a:r>
              <a:rPr lang="en-US" dirty="0" err="1"/>
              <a:t>краља</a:t>
            </a:r>
            <a:r>
              <a:rPr lang="en-US" dirty="0"/>
              <a:t> </a:t>
            </a:r>
            <a:r>
              <a:rPr lang="en-US" dirty="0" err="1"/>
              <a:t>Филипа</a:t>
            </a:r>
            <a:r>
              <a:rPr lang="en-US" dirty="0"/>
              <a:t>, </a:t>
            </a:r>
            <a:r>
              <a:rPr lang="en-US" dirty="0" err="1"/>
              <a:t>ујединио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 </a:t>
            </a:r>
            <a:r>
              <a:rPr lang="en-US" dirty="0" err="1"/>
              <a:t>своју</a:t>
            </a:r>
            <a:r>
              <a:rPr lang="en-US" dirty="0"/>
              <a:t> </a:t>
            </a:r>
            <a:r>
              <a:rPr lang="en-US" dirty="0" err="1"/>
              <a:t>власт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државе</a:t>
            </a:r>
            <a:r>
              <a:rPr lang="en-US" dirty="0"/>
              <a:t> </a:t>
            </a:r>
            <a:r>
              <a:rPr lang="en-US" dirty="0" err="1"/>
              <a:t>Блиског</a:t>
            </a:r>
            <a:r>
              <a:rPr lang="en-US" dirty="0"/>
              <a:t> </a:t>
            </a:r>
            <a:r>
              <a:rPr lang="en-US" dirty="0" err="1"/>
              <a:t>Истока</a:t>
            </a:r>
            <a:r>
              <a:rPr lang="en-US" dirty="0"/>
              <a:t>.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332. </a:t>
            </a:r>
            <a:r>
              <a:rPr lang="en-US" dirty="0" err="1" smtClean="0"/>
              <a:t>г.п</a:t>
            </a:r>
            <a:r>
              <a:rPr lang="sr-Cyrl-RS" dirty="0" smtClean="0"/>
              <a:t>.</a:t>
            </a:r>
            <a:r>
              <a:rPr lang="en-US" dirty="0" smtClean="0"/>
              <a:t>н</a:t>
            </a:r>
            <a:r>
              <a:rPr lang="sr-Cyrl-RS" dirty="0" smtClean="0"/>
              <a:t>.</a:t>
            </a:r>
            <a:r>
              <a:rPr lang="en-US" dirty="0" smtClean="0"/>
              <a:t>е</a:t>
            </a:r>
            <a:r>
              <a:rPr lang="en-US" dirty="0"/>
              <a:t>. </a:t>
            </a:r>
            <a:r>
              <a:rPr lang="en-US" dirty="0" err="1"/>
              <a:t>основао</a:t>
            </a:r>
            <a:r>
              <a:rPr lang="en-US" dirty="0"/>
              <a:t> </a:t>
            </a:r>
            <a:r>
              <a:rPr lang="en-US" dirty="0" err="1"/>
              <a:t>нови</a:t>
            </a:r>
            <a:r>
              <a:rPr lang="en-US" dirty="0"/>
              <a:t> </a:t>
            </a:r>
            <a:r>
              <a:rPr lang="en-US" dirty="0" err="1"/>
              <a:t>град</a:t>
            </a:r>
            <a:r>
              <a:rPr lang="en-US" dirty="0"/>
              <a:t> </a:t>
            </a:r>
            <a:r>
              <a:rPr lang="en-US" dirty="0" err="1"/>
              <a:t>Александрију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потиао</a:t>
            </a:r>
            <a:r>
              <a:rPr lang="en-US" dirty="0"/>
              <a:t> </a:t>
            </a:r>
            <a:r>
              <a:rPr lang="en-US" dirty="0" err="1"/>
              <a:t>центар</a:t>
            </a:r>
            <a:r>
              <a:rPr lang="en-US" dirty="0"/>
              <a:t> </a:t>
            </a:r>
            <a:r>
              <a:rPr lang="en-US" dirty="0" err="1"/>
              <a:t>трговине</a:t>
            </a:r>
            <a:r>
              <a:rPr lang="en-US" dirty="0"/>
              <a:t>, </a:t>
            </a:r>
            <a:r>
              <a:rPr lang="en-US" dirty="0" err="1"/>
              <a:t>саобраћаја</a:t>
            </a:r>
            <a:r>
              <a:rPr lang="en-US" dirty="0"/>
              <a:t> и </a:t>
            </a:r>
            <a:r>
              <a:rPr lang="en-US" dirty="0" err="1"/>
              <a:t>културни</a:t>
            </a:r>
            <a:r>
              <a:rPr lang="en-US" dirty="0"/>
              <a:t> </a:t>
            </a:r>
            <a:r>
              <a:rPr lang="en-US" dirty="0" err="1"/>
              <a:t>центар</a:t>
            </a:r>
            <a:r>
              <a:rPr lang="en-US" dirty="0"/>
              <a:t> </a:t>
            </a:r>
            <a:r>
              <a:rPr lang="en-US" dirty="0" err="1"/>
              <a:t>измеду</a:t>
            </a:r>
            <a:r>
              <a:rPr lang="en-US" dirty="0"/>
              <a:t>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континента</a:t>
            </a:r>
            <a:r>
              <a:rPr lang="en-US" dirty="0"/>
              <a:t>. </a:t>
            </a:r>
            <a:endParaRPr lang="sr-Cyrl-RS" dirty="0" smtClean="0"/>
          </a:p>
          <a:p>
            <a:pPr algn="just"/>
            <a:r>
              <a:rPr lang="en-US" dirty="0" err="1" smtClean="0"/>
              <a:t>Ту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стапала</a:t>
            </a:r>
            <a:r>
              <a:rPr lang="en-US" dirty="0"/>
              <a:t> </a:t>
            </a:r>
            <a:r>
              <a:rPr lang="en-US" dirty="0" err="1"/>
              <a:t>грчка</a:t>
            </a:r>
            <a:r>
              <a:rPr lang="en-US" dirty="0"/>
              <a:t> </a:t>
            </a:r>
            <a:r>
              <a:rPr lang="en-US" dirty="0" err="1"/>
              <a:t>култура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културама</a:t>
            </a:r>
            <a:r>
              <a:rPr lang="en-US" dirty="0"/>
              <a:t> </a:t>
            </a:r>
            <a:r>
              <a:rPr lang="en-US" dirty="0" err="1"/>
              <a:t>старог</a:t>
            </a:r>
            <a:r>
              <a:rPr lang="en-US" dirty="0"/>
              <a:t> </a:t>
            </a:r>
            <a:r>
              <a:rPr lang="en-US" dirty="0" err="1"/>
              <a:t>оријента</a:t>
            </a:r>
            <a:r>
              <a:rPr lang="en-US" dirty="0"/>
              <a:t>, а </a:t>
            </a:r>
            <a:r>
              <a:rPr lang="en-US" dirty="0" err="1"/>
              <a:t>највише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цветала</a:t>
            </a:r>
            <a:r>
              <a:rPr lang="en-US" dirty="0"/>
              <a:t> </a:t>
            </a:r>
            <a:r>
              <a:rPr lang="en-US" dirty="0" err="1"/>
              <a:t>грчка</a:t>
            </a:r>
            <a:r>
              <a:rPr lang="en-US" dirty="0"/>
              <a:t> </a:t>
            </a:r>
            <a:r>
              <a:rPr lang="en-US" dirty="0" err="1"/>
              <a:t>култура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и </a:t>
            </a:r>
            <a:r>
              <a:rPr lang="en-US" dirty="0" err="1"/>
              <a:t>старојеврејска</a:t>
            </a:r>
            <a:r>
              <a:rPr lang="en-US" dirty="0"/>
              <a:t>. </a:t>
            </a:r>
            <a:r>
              <a:rPr lang="en-US" dirty="0" err="1"/>
              <a:t>Ту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настао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превод</a:t>
            </a:r>
            <a:r>
              <a:rPr lang="en-US" dirty="0"/>
              <a:t> </a:t>
            </a:r>
            <a:r>
              <a:rPr lang="en-US" dirty="0" err="1"/>
              <a:t>Торе</a:t>
            </a:r>
            <a:r>
              <a:rPr lang="en-US" dirty="0"/>
              <a:t> – </a:t>
            </a:r>
            <a:r>
              <a:rPr lang="en-US" dirty="0" err="1"/>
              <a:t>пет</a:t>
            </a:r>
            <a:r>
              <a:rPr lang="en-US" dirty="0"/>
              <a:t> </a:t>
            </a:r>
            <a:r>
              <a:rPr lang="en-US" dirty="0" err="1"/>
              <a:t>Моисијевих</a:t>
            </a:r>
            <a:r>
              <a:rPr lang="en-US" dirty="0"/>
              <a:t> </a:t>
            </a:r>
            <a:r>
              <a:rPr lang="en-US" dirty="0" err="1"/>
              <a:t>књига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16790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Александрији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наука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цветала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нигде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тадашњем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свету</a:t>
            </a:r>
            <a:r>
              <a:rPr lang="en-US" dirty="0">
                <a:latin typeface="Calibri"/>
                <a:ea typeface="Calibri"/>
                <a:cs typeface="Times New Roman"/>
              </a:rPr>
              <a:t>, а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расадник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била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Александријска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школа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која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основана</a:t>
            </a:r>
            <a:r>
              <a:rPr lang="en-US" dirty="0">
                <a:latin typeface="Calibri"/>
                <a:ea typeface="Calibri"/>
                <a:cs typeface="Times New Roman"/>
              </a:rPr>
              <a:t> 323. 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г.п</a:t>
            </a:r>
            <a:r>
              <a:rPr lang="sr-Cyrl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н</a:t>
            </a:r>
            <a:r>
              <a:rPr lang="sr-Cyrl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е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endParaRPr lang="sr-Cyrl-RS" dirty="0" smtClean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Calibri"/>
                <a:ea typeface="Calibri"/>
                <a:cs typeface="Times New Roman"/>
              </a:rPr>
              <a:t>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њој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радили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физичар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Херон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математичар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Еукиид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географ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астроном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Птоломеј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многи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други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Тај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научни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центар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који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имао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библиотеку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са</a:t>
            </a:r>
            <a:r>
              <a:rPr lang="en-US" dirty="0">
                <a:latin typeface="Calibri"/>
                <a:ea typeface="Calibri"/>
                <a:cs typeface="Times New Roman"/>
              </a:rPr>
              <a:t> 700.000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свезака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засенио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све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остале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трајао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скоро</a:t>
            </a:r>
            <a:r>
              <a:rPr lang="en-US" dirty="0">
                <a:latin typeface="Calibri"/>
                <a:ea typeface="Calibri"/>
                <a:cs typeface="Times New Roman"/>
              </a:rPr>
              <a:t> 1000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година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велики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полет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развоју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науке</a:t>
            </a:r>
            <a:r>
              <a:rPr lang="en-US" dirty="0">
                <a:latin typeface="Calibri"/>
                <a:ea typeface="Calibri"/>
                <a:cs typeface="Times New Roman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31102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499616"/>
            <a:ext cx="8261873" cy="4223453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У </a:t>
            </a:r>
            <a:r>
              <a:rPr lang="en-US" dirty="0" err="1"/>
              <a:t>Александријској</a:t>
            </a:r>
            <a:r>
              <a:rPr lang="en-US" dirty="0"/>
              <a:t> </a:t>
            </a:r>
            <a:r>
              <a:rPr lang="en-US" dirty="0" err="1"/>
              <a:t>школи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посебна</a:t>
            </a:r>
            <a:r>
              <a:rPr lang="en-US" dirty="0"/>
              <a:t> </a:t>
            </a:r>
            <a:r>
              <a:rPr lang="en-US" dirty="0" err="1"/>
              <a:t>пажња</a:t>
            </a:r>
            <a:r>
              <a:rPr lang="en-US" dirty="0"/>
              <a:t> </a:t>
            </a:r>
            <a:r>
              <a:rPr lang="en-US" dirty="0" err="1"/>
              <a:t>посвећивала</a:t>
            </a:r>
            <a:r>
              <a:rPr lang="en-US" dirty="0"/>
              <a:t> </a:t>
            </a:r>
            <a:r>
              <a:rPr lang="en-US" dirty="0" err="1"/>
              <a:t>медицини</a:t>
            </a:r>
            <a:r>
              <a:rPr lang="en-US" dirty="0"/>
              <a:t>. </a:t>
            </a:r>
            <a:r>
              <a:rPr lang="en-US" dirty="0" err="1"/>
              <a:t>Ту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најпре</a:t>
            </a:r>
            <a:r>
              <a:rPr lang="en-US" dirty="0"/>
              <a:t> </a:t>
            </a:r>
            <a:r>
              <a:rPr lang="en-US" dirty="0" err="1"/>
              <a:t>проучавала</a:t>
            </a:r>
            <a:r>
              <a:rPr lang="en-US" dirty="0"/>
              <a:t> </a:t>
            </a:r>
            <a:r>
              <a:rPr lang="en-US" dirty="0" err="1"/>
              <a:t>Хипократова</a:t>
            </a:r>
            <a:r>
              <a:rPr lang="en-US" dirty="0"/>
              <a:t> и </a:t>
            </a:r>
            <a:r>
              <a:rPr lang="en-US" dirty="0" err="1"/>
              <a:t>Аристотелова</a:t>
            </a:r>
            <a:r>
              <a:rPr lang="en-US" dirty="0"/>
              <a:t> </a:t>
            </a:r>
            <a:r>
              <a:rPr lang="en-US" dirty="0" err="1"/>
              <a:t>дела</a:t>
            </a:r>
            <a:r>
              <a:rPr lang="en-US" dirty="0"/>
              <a:t>, и </a:t>
            </a:r>
            <a:r>
              <a:rPr lang="en-US" dirty="0" err="1"/>
              <a:t>управо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заслуга</a:t>
            </a:r>
            <a:r>
              <a:rPr lang="en-US" dirty="0"/>
              <a:t> </a:t>
            </a:r>
            <a:r>
              <a:rPr lang="en-US" dirty="0" err="1"/>
              <a:t>ове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дела</a:t>
            </a:r>
            <a:r>
              <a:rPr lang="en-US" dirty="0"/>
              <a:t> и </a:t>
            </a:r>
            <a:r>
              <a:rPr lang="en-US" dirty="0" err="1"/>
              <a:t>сачувала</a:t>
            </a:r>
            <a:r>
              <a:rPr lang="en-US" dirty="0"/>
              <a:t>. </a:t>
            </a:r>
            <a:r>
              <a:rPr lang="en-US" dirty="0" err="1"/>
              <a:t>Ту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пут</a:t>
            </a:r>
            <a:r>
              <a:rPr lang="en-US" dirty="0"/>
              <a:t> </a:t>
            </a:r>
            <a:r>
              <a:rPr lang="en-US" dirty="0" err="1"/>
              <a:t>сакупљена</a:t>
            </a:r>
            <a:r>
              <a:rPr lang="en-US" dirty="0"/>
              <a:t> </a:t>
            </a:r>
            <a:r>
              <a:rPr lang="en-US" dirty="0" err="1"/>
              <a:t>збирка</a:t>
            </a:r>
            <a:r>
              <a:rPr lang="en-US" dirty="0"/>
              <a:t> </a:t>
            </a:r>
            <a:r>
              <a:rPr lang="en-US" dirty="0" err="1"/>
              <a:t>списа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en-US" dirty="0">
                <a:solidFill>
                  <a:srgbClr val="FF0000"/>
                </a:solidFill>
              </a:rPr>
              <a:t>Corpus </a:t>
            </a:r>
            <a:r>
              <a:rPr lang="en-US" dirty="0" err="1">
                <a:solidFill>
                  <a:srgbClr val="FF0000"/>
                </a:solidFill>
              </a:rPr>
              <a:t>Hippocraticum</a:t>
            </a:r>
            <a:r>
              <a:rPr lang="en-US" dirty="0" smtClean="0"/>
              <a:t>”. </a:t>
            </a:r>
            <a:endParaRPr lang="sr-Cyrl-RS" dirty="0" smtClean="0"/>
          </a:p>
          <a:p>
            <a:pPr algn="just"/>
            <a:r>
              <a:rPr lang="en-US" dirty="0" err="1" smtClean="0"/>
              <a:t>Али</a:t>
            </a:r>
            <a:r>
              <a:rPr lang="en-US" dirty="0" smtClean="0"/>
              <a:t> </a:t>
            </a:r>
            <a:r>
              <a:rPr lang="en-US" dirty="0" err="1"/>
              <a:t>убрзо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Александрија</a:t>
            </a:r>
            <a:r>
              <a:rPr lang="en-US" dirty="0"/>
              <a:t> </a:t>
            </a:r>
            <a:r>
              <a:rPr lang="en-US" dirty="0" err="1"/>
              <a:t>дала</a:t>
            </a:r>
            <a:r>
              <a:rPr lang="en-US" dirty="0"/>
              <a:t> </a:t>
            </a:r>
            <a:r>
              <a:rPr lang="en-US" dirty="0" err="1"/>
              <a:t>свој</a:t>
            </a:r>
            <a:r>
              <a:rPr lang="en-US" dirty="0"/>
              <a:t> </a:t>
            </a:r>
            <a:r>
              <a:rPr lang="en-US" dirty="0" err="1"/>
              <a:t>допринос</a:t>
            </a:r>
            <a:r>
              <a:rPr lang="en-US" dirty="0"/>
              <a:t> </a:t>
            </a:r>
            <a:r>
              <a:rPr lang="en-US" dirty="0" err="1"/>
              <a:t>медицини</a:t>
            </a:r>
            <a:r>
              <a:rPr lang="en-US" dirty="0"/>
              <a:t> </a:t>
            </a:r>
            <a:r>
              <a:rPr lang="en-US" dirty="0" err="1"/>
              <a:t>систематским</a:t>
            </a:r>
            <a:r>
              <a:rPr lang="en-US" dirty="0"/>
              <a:t> </a:t>
            </a:r>
            <a:r>
              <a:rPr lang="en-US" dirty="0" err="1"/>
              <a:t>проучавањем</a:t>
            </a:r>
            <a:r>
              <a:rPr lang="en-US" dirty="0"/>
              <a:t> </a:t>
            </a:r>
            <a:r>
              <a:rPr lang="en-US" dirty="0" err="1"/>
              <a:t>анатомије</a:t>
            </a:r>
            <a:r>
              <a:rPr lang="en-US" dirty="0"/>
              <a:t>. </a:t>
            </a:r>
            <a:r>
              <a:rPr lang="en-US" dirty="0" err="1"/>
              <a:t>Александрија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прво</a:t>
            </a:r>
            <a:r>
              <a:rPr lang="en-US" dirty="0"/>
              <a:t> </a:t>
            </a:r>
            <a:r>
              <a:rPr lang="en-US" dirty="0" err="1"/>
              <a:t>место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свету</a:t>
            </a:r>
            <a:r>
              <a:rPr lang="en-US" dirty="0"/>
              <a:t> </a:t>
            </a:r>
            <a:r>
              <a:rPr lang="en-US" dirty="0" err="1"/>
              <a:t>где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сецирани</a:t>
            </a:r>
            <a:r>
              <a:rPr lang="en-US" dirty="0"/>
              <a:t> </a:t>
            </a:r>
            <a:r>
              <a:rPr lang="en-US" dirty="0" err="1"/>
              <a:t>људски</a:t>
            </a:r>
            <a:r>
              <a:rPr lang="en-US" dirty="0"/>
              <a:t> </a:t>
            </a:r>
            <a:r>
              <a:rPr lang="en-US" dirty="0" err="1"/>
              <a:t>лешеви</a:t>
            </a:r>
            <a:r>
              <a:rPr lang="en-US" dirty="0"/>
              <a:t>,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ушло</a:t>
            </a:r>
            <a:r>
              <a:rPr lang="en-US" dirty="0"/>
              <a:t> у </a:t>
            </a:r>
            <a:r>
              <a:rPr lang="en-US" dirty="0" err="1"/>
              <a:t>тајне</a:t>
            </a:r>
            <a:r>
              <a:rPr lang="en-US" dirty="0"/>
              <a:t> </a:t>
            </a:r>
            <a:r>
              <a:rPr lang="en-US" dirty="0" err="1"/>
              <a:t>људкосг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. </a:t>
            </a:r>
            <a:r>
              <a:rPr lang="en-US" dirty="0" err="1"/>
              <a:t>Најзаслужнији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Александријске</a:t>
            </a:r>
            <a:r>
              <a:rPr lang="en-US" dirty="0"/>
              <a:t> </a:t>
            </a:r>
            <a:r>
              <a:rPr lang="en-US" dirty="0" err="1"/>
              <a:t>школе</a:t>
            </a:r>
            <a:r>
              <a:rPr lang="en-US" dirty="0"/>
              <a:t> </a:t>
            </a:r>
            <a:r>
              <a:rPr lang="en-US" dirty="0" err="1"/>
              <a:t>били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Херофил</a:t>
            </a:r>
            <a:r>
              <a:rPr lang="en-US" dirty="0"/>
              <a:t> и </a:t>
            </a:r>
            <a:r>
              <a:rPr lang="en-US" dirty="0" err="1"/>
              <a:t>Еразистрат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0400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031" y="2134319"/>
            <a:ext cx="9286993" cy="120248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Старогрчка медицина пре Хипократа</a:t>
            </a:r>
            <a:br>
              <a:rPr lang="sr-Cyrl-R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35395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4417" y="1217048"/>
            <a:ext cx="8261873" cy="4769223"/>
          </a:xfrm>
        </p:spPr>
        <p:txBody>
          <a:bodyPr>
            <a:normAutofit fontScale="70000" lnSpcReduction="20000"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>
                <a:latin typeface="Calibri"/>
                <a:ea typeface="Calibri"/>
                <a:cs typeface="Times New Roman"/>
              </a:rPr>
              <a:t> (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крај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IV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в.п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н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е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)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ученик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Праксагоре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који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најпознатији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догматичар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оснивач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анатомије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науке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највећи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анатом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старог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века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Управо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он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извео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прве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секције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људск</a:t>
            </a:r>
            <a:r>
              <a:rPr lang="sr-Cyrl-RS" dirty="0" smtClean="0">
                <a:latin typeface="Calibri"/>
                <a:ea typeface="Calibri"/>
                <a:cs typeface="Times New Roman"/>
              </a:rPr>
              <a:t>и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м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лешевима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endParaRPr lang="sr-Cyrl-RS" dirty="0" smtClean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/>
                <a:ea typeface="Calibri"/>
                <a:cs typeface="Times New Roman"/>
              </a:rPr>
              <a:t>Веома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значајан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датум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људској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историји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када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одлучио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сецирањем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људских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лешева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сазна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шта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људском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телу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налази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испод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коже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упозна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суштину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болести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изнађе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начин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лечења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болести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endParaRPr lang="sr-Cyrl-RS" dirty="0" smtClean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показивао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посебни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интерес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анатомију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нервног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система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Познавао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моторне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сензитивне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живце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Први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тачан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опис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мозга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који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тврдио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центар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нервног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система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душе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endParaRPr lang="sr-Cyrl-RS" dirty="0" smtClean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/>
                <a:ea typeface="Calibri"/>
                <a:cs typeface="Times New Roman"/>
              </a:rPr>
              <a:t>Описао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бројне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делове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мозга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што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мождани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вентрикули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sr-Cyrl-RS" dirty="0" err="1">
                <a:latin typeface="Calibri"/>
                <a:ea typeface="Calibri"/>
                <a:cs typeface="Times New Roman"/>
              </a:rPr>
              <a:t>т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аламус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мождани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живци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синуси</a:t>
            </a:r>
            <a:r>
              <a:rPr lang="en-US" dirty="0">
                <a:latin typeface="Calibri"/>
                <a:ea typeface="Calibri"/>
                <a:cs typeface="Times New Roman"/>
              </a:rPr>
              <a:t>, а </a:t>
            </a:r>
            <a:r>
              <a:rPr lang="en-US" dirty="0" err="1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цонфлуенс</a:t>
            </a:r>
            <a:r>
              <a:rPr lang="en-US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зинуум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данас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носи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његово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име</a:t>
            </a:r>
            <a:r>
              <a:rPr lang="en-US" dirty="0">
                <a:latin typeface="Calibri"/>
                <a:ea typeface="Calibri"/>
                <a:cs typeface="Times New Roman"/>
              </a:rPr>
              <a:t> (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терцулар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Херопхили</a:t>
            </a:r>
            <a:r>
              <a:rPr lang="en-US" dirty="0">
                <a:latin typeface="Calibri"/>
                <a:ea typeface="Calibri"/>
                <a:cs typeface="Times New Roman"/>
              </a:rPr>
              <a:t>). </a:t>
            </a:r>
            <a:endParaRPr lang="sr-Cyrl-RS" dirty="0" smtClean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даље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први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описао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многобројне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друге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органе</a:t>
            </a:r>
            <a:r>
              <a:rPr lang="en-US" dirty="0">
                <a:latin typeface="Calibri"/>
                <a:ea typeface="Calibri"/>
                <a:cs typeface="Times New Roman"/>
              </a:rPr>
              <a:t>: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оваријуме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панкреас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дуоденум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црева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тубе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утерине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паротидну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жлезду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Он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знао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тестисима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ствара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семе</a:t>
            </a:r>
            <a:r>
              <a:rPr lang="en-US" dirty="0">
                <a:latin typeface="Calibri"/>
                <a:ea typeface="Calibri"/>
                <a:cs typeface="Times New Roman"/>
              </a:rPr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33992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582809"/>
            <a:ext cx="8261873" cy="36038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Сматрао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организмом</a:t>
            </a:r>
            <a:r>
              <a:rPr lang="en-US" dirty="0"/>
              <a:t> </a:t>
            </a:r>
            <a:r>
              <a:rPr lang="en-US" dirty="0" err="1"/>
              <a:t>управљају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органа</a:t>
            </a:r>
            <a:r>
              <a:rPr lang="en-US" dirty="0"/>
              <a:t>: </a:t>
            </a:r>
            <a:r>
              <a:rPr lang="en-US" dirty="0" err="1"/>
              <a:t>срце</a:t>
            </a:r>
            <a:r>
              <a:rPr lang="en-US" dirty="0"/>
              <a:t>, </a:t>
            </a:r>
            <a:r>
              <a:rPr lang="en-US" dirty="0" err="1"/>
              <a:t>јетра</a:t>
            </a:r>
            <a:r>
              <a:rPr lang="en-US" dirty="0"/>
              <a:t>, </a:t>
            </a:r>
            <a:r>
              <a:rPr lang="en-US" dirty="0" err="1"/>
              <a:t>мозак</a:t>
            </a:r>
            <a:r>
              <a:rPr lang="en-US" dirty="0"/>
              <a:t> и </a:t>
            </a:r>
            <a:r>
              <a:rPr lang="en-US" dirty="0" err="1"/>
              <a:t>живци</a:t>
            </a:r>
            <a:r>
              <a:rPr lang="en-US" dirty="0"/>
              <a:t>. А </a:t>
            </a:r>
            <a:r>
              <a:rPr lang="en-US" dirty="0" err="1"/>
              <a:t>иначе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присталица</a:t>
            </a:r>
            <a:r>
              <a:rPr lang="en-US" dirty="0"/>
              <a:t> </a:t>
            </a:r>
            <a:r>
              <a:rPr lang="en-US" dirty="0" err="1"/>
              <a:t>Хипократове</a:t>
            </a:r>
            <a:r>
              <a:rPr lang="en-US" dirty="0"/>
              <a:t> </a:t>
            </a:r>
            <a:r>
              <a:rPr lang="en-US" dirty="0" err="1"/>
              <a:t>хуморалне</a:t>
            </a:r>
            <a:r>
              <a:rPr lang="en-US" dirty="0"/>
              <a:t> </a:t>
            </a:r>
            <a:r>
              <a:rPr lang="en-US" dirty="0" err="1"/>
              <a:t>теорије</a:t>
            </a:r>
            <a:r>
              <a:rPr lang="en-US" dirty="0"/>
              <a:t>. </a:t>
            </a:r>
            <a:r>
              <a:rPr lang="en-US" dirty="0" err="1"/>
              <a:t>Дао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допринос</a:t>
            </a:r>
            <a:r>
              <a:rPr lang="en-US" dirty="0"/>
              <a:t> и </a:t>
            </a:r>
            <a:r>
              <a:rPr lang="en-US" dirty="0" err="1"/>
              <a:t>науци</a:t>
            </a:r>
            <a:r>
              <a:rPr lang="en-US" dirty="0"/>
              <a:t> о </a:t>
            </a:r>
            <a:r>
              <a:rPr lang="en-US" dirty="0" err="1"/>
              <a:t>пулсу</a:t>
            </a:r>
            <a:r>
              <a:rPr lang="en-US" dirty="0"/>
              <a:t>, </a:t>
            </a:r>
            <a:r>
              <a:rPr lang="en-US" dirty="0" err="1"/>
              <a:t>разликујући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квалитета</a:t>
            </a:r>
            <a:r>
              <a:rPr lang="en-US" dirty="0"/>
              <a:t> </a:t>
            </a:r>
            <a:r>
              <a:rPr lang="en-US" dirty="0" err="1"/>
              <a:t>пулса</a:t>
            </a:r>
            <a:r>
              <a:rPr lang="en-US" dirty="0"/>
              <a:t> – </a:t>
            </a:r>
            <a:r>
              <a:rPr lang="en-US" dirty="0" err="1"/>
              <a:t>ширину</a:t>
            </a:r>
            <a:r>
              <a:rPr lang="en-US" dirty="0"/>
              <a:t>, </a:t>
            </a:r>
            <a:r>
              <a:rPr lang="en-US" dirty="0" err="1"/>
              <a:t>брзину</a:t>
            </a:r>
            <a:r>
              <a:rPr lang="en-US" dirty="0"/>
              <a:t>, </a:t>
            </a:r>
            <a:r>
              <a:rPr lang="en-US" dirty="0" err="1"/>
              <a:t>јачину</a:t>
            </a:r>
            <a:r>
              <a:rPr lang="en-US" dirty="0"/>
              <a:t> и </a:t>
            </a:r>
            <a:r>
              <a:rPr lang="en-US" dirty="0" err="1"/>
              <a:t>ритам</a:t>
            </a:r>
            <a:r>
              <a:rPr lang="en-US" dirty="0"/>
              <a:t>. </a:t>
            </a:r>
            <a:r>
              <a:rPr lang="en-US" dirty="0" err="1"/>
              <a:t>Брзину</a:t>
            </a:r>
            <a:r>
              <a:rPr lang="en-US" dirty="0"/>
              <a:t> </a:t>
            </a:r>
            <a:r>
              <a:rPr lang="en-US" dirty="0" err="1"/>
              <a:t>пулса</a:t>
            </a:r>
            <a:r>
              <a:rPr lang="en-US" dirty="0"/>
              <a:t> </a:t>
            </a:r>
            <a:r>
              <a:rPr lang="en-US" dirty="0" err="1"/>
              <a:t>мерио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воденим</a:t>
            </a:r>
            <a:r>
              <a:rPr lang="en-US" dirty="0"/>
              <a:t> </a:t>
            </a:r>
            <a:r>
              <a:rPr lang="en-US" dirty="0" err="1"/>
              <a:t>сатом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pPr algn="just"/>
            <a:r>
              <a:rPr lang="en-US" dirty="0" err="1"/>
              <a:t>Поред</a:t>
            </a:r>
            <a:r>
              <a:rPr lang="en-US" dirty="0"/>
              <a:t> </a:t>
            </a:r>
            <a:r>
              <a:rPr lang="en-US" dirty="0" err="1"/>
              <a:t>анатомије</a:t>
            </a:r>
            <a:r>
              <a:rPr lang="en-US" dirty="0"/>
              <a:t> </a:t>
            </a:r>
            <a:r>
              <a:rPr lang="en-US" dirty="0" err="1"/>
              <a:t>бавио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и </a:t>
            </a:r>
            <a:r>
              <a:rPr lang="en-US" dirty="0" err="1"/>
              <a:t>акушерством</a:t>
            </a:r>
            <a:r>
              <a:rPr lang="en-US" dirty="0"/>
              <a:t> и </a:t>
            </a:r>
            <a:r>
              <a:rPr lang="en-US" dirty="0" err="1"/>
              <a:t>написао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уџбеник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бабице</a:t>
            </a:r>
            <a:r>
              <a:rPr lang="en-US" dirty="0"/>
              <a:t>, а </a:t>
            </a:r>
            <a:r>
              <a:rPr lang="en-US" dirty="0" err="1"/>
              <a:t>измислио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ембриотом</a:t>
            </a:r>
            <a:r>
              <a:rPr lang="en-US" dirty="0"/>
              <a:t>. </a:t>
            </a:r>
            <a:r>
              <a:rPr lang="en-US" dirty="0" err="1"/>
              <a:t>Истакао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пољу</a:t>
            </a:r>
            <a:r>
              <a:rPr lang="en-US" dirty="0"/>
              <a:t> </a:t>
            </a:r>
            <a:r>
              <a:rPr lang="en-US" dirty="0" err="1"/>
              <a:t>лечења</a:t>
            </a:r>
            <a:r>
              <a:rPr lang="en-US" dirty="0"/>
              <a:t>, </a:t>
            </a:r>
            <a:r>
              <a:rPr lang="en-US" dirty="0" err="1"/>
              <a:t>имајући</a:t>
            </a:r>
            <a:r>
              <a:rPr lang="en-US" dirty="0"/>
              <a:t> </a:t>
            </a:r>
            <a:r>
              <a:rPr lang="en-US" dirty="0" err="1"/>
              <a:t>велико</a:t>
            </a:r>
            <a:r>
              <a:rPr lang="en-US" dirty="0"/>
              <a:t> </a:t>
            </a:r>
            <a:r>
              <a:rPr lang="en-US" dirty="0" err="1"/>
              <a:t>поверење</a:t>
            </a:r>
            <a:r>
              <a:rPr lang="en-US" dirty="0"/>
              <a:t> у </a:t>
            </a:r>
            <a:r>
              <a:rPr lang="en-US" dirty="0" err="1"/>
              <a:t>лекове</a:t>
            </a:r>
            <a:r>
              <a:rPr lang="en-US" dirty="0"/>
              <a:t>, а и </a:t>
            </a:r>
            <a:r>
              <a:rPr lang="en-US" dirty="0" err="1"/>
              <a:t>сам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терапију</a:t>
            </a:r>
            <a:r>
              <a:rPr lang="en-US" dirty="0"/>
              <a:t> </a:t>
            </a:r>
            <a:r>
              <a:rPr lang="en-US" dirty="0" err="1"/>
              <a:t>увео</a:t>
            </a:r>
            <a:r>
              <a:rPr lang="en-US" dirty="0"/>
              <a:t> </a:t>
            </a:r>
            <a:r>
              <a:rPr lang="en-US" dirty="0" err="1"/>
              <a:t>неке</a:t>
            </a:r>
            <a:r>
              <a:rPr lang="en-US" dirty="0"/>
              <a:t> </a:t>
            </a:r>
            <a:r>
              <a:rPr lang="en-US" dirty="0" err="1"/>
              <a:t>нове</a:t>
            </a:r>
            <a:r>
              <a:rPr lang="en-US" dirty="0"/>
              <a:t> </a:t>
            </a:r>
            <a:r>
              <a:rPr lang="en-US" dirty="0" err="1"/>
              <a:t>лекове</a:t>
            </a:r>
            <a:r>
              <a:rPr lang="en-US" dirty="0"/>
              <a:t>. </a:t>
            </a:r>
            <a:r>
              <a:rPr lang="en-US" dirty="0" err="1"/>
              <a:t>Писао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“</a:t>
            </a:r>
            <a:r>
              <a:rPr lang="en-US" dirty="0" err="1"/>
              <a:t>лекови</a:t>
            </a:r>
            <a:r>
              <a:rPr lang="en-US" dirty="0"/>
              <a:t> </a:t>
            </a:r>
            <a:r>
              <a:rPr lang="en-US" dirty="0" err="1"/>
              <a:t>божанске</a:t>
            </a:r>
            <a:r>
              <a:rPr lang="en-US" dirty="0"/>
              <a:t> </a:t>
            </a:r>
            <a:r>
              <a:rPr lang="en-US" dirty="0" err="1"/>
              <a:t>руке</a:t>
            </a:r>
            <a:r>
              <a:rPr lang="en-US" dirty="0"/>
              <a:t>’’.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34658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511808"/>
            <a:ext cx="8261873" cy="4211261"/>
          </a:xfrm>
        </p:spPr>
        <p:txBody>
          <a:bodyPr>
            <a:normAutofit fontScale="85000" lnSpcReduction="20000"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/>
                <a:ea typeface="Calibri"/>
                <a:cs typeface="Times New Roman"/>
              </a:rPr>
              <a:t>Еразистрат</a:t>
            </a:r>
            <a:r>
              <a:rPr lang="en-US" dirty="0">
                <a:latin typeface="Calibri"/>
                <a:ea typeface="Calibri"/>
                <a:cs typeface="Times New Roman"/>
              </a:rPr>
              <a:t> (310-250 </a:t>
            </a:r>
            <a:r>
              <a:rPr lang="en-US" dirty="0" err="1" smtClean="0">
                <a:latin typeface="Calibri"/>
                <a:ea typeface="Calibri"/>
                <a:cs typeface="Times New Roman"/>
              </a:rPr>
              <a:t>г.п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н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е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)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ученик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Kризипа</a:t>
            </a:r>
            <a:r>
              <a:rPr lang="en-US" dirty="0">
                <a:latin typeface="Calibri"/>
                <a:ea typeface="Calibri"/>
                <a:cs typeface="Times New Roman"/>
              </a:rPr>
              <a:t> –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познатог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догматичара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Kао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Херофил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познати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анатом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али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физиолог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патолог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Изводећи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људске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секције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открио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описао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оптички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акустички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живац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Поред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тога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описао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низ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артерија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вена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залиске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Вени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цави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артерији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пулмоналис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жучне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путеве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јетри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хилусне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судове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мезентеријума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Његови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описи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хилусних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жилица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вековима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остали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непознати</a:t>
            </a:r>
            <a:r>
              <a:rPr lang="en-US" dirty="0">
                <a:latin typeface="Calibri"/>
                <a:ea typeface="Calibri"/>
                <a:cs typeface="Times New Roman"/>
              </a:rPr>
              <a:t>,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тек</a:t>
            </a:r>
            <a:r>
              <a:rPr lang="en-US" dirty="0">
                <a:latin typeface="Calibri"/>
                <a:ea typeface="Calibri"/>
                <a:cs typeface="Times New Roman"/>
              </a:rPr>
              <a:t> у </a:t>
            </a:r>
            <a:r>
              <a:rPr lang="sr-Latn-RS" dirty="0" smtClean="0">
                <a:latin typeface="Calibri"/>
                <a:ea typeface="Calibri"/>
                <a:cs typeface="Times New Roman"/>
              </a:rPr>
              <a:t>XVII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веку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поново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откривени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.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/>
                <a:ea typeface="Calibri"/>
                <a:cs typeface="Times New Roman"/>
              </a:rPr>
              <a:t>За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разлику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од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Херофила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одбацио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Хипократову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хуморалну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теорију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тврдио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важнији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солидни</a:t>
            </a:r>
            <a:r>
              <a:rPr lang="en-US" dirty="0">
                <a:latin typeface="Calibri"/>
                <a:ea typeface="Calibri"/>
                <a:cs typeface="Times New Roman"/>
              </a:rPr>
              <a:t> –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чврсти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делови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тела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живци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артерије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вене</a:t>
            </a:r>
            <a:r>
              <a:rPr lang="en-US" dirty="0">
                <a:latin typeface="Calibri"/>
                <a:ea typeface="Calibri"/>
                <a:cs typeface="Times New Roman"/>
              </a:rPr>
              <a:t>. У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лечењу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присталица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једноставних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благих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мера</a:t>
            </a:r>
            <a:r>
              <a:rPr lang="en-US" dirty="0">
                <a:latin typeface="Calibri"/>
                <a:ea typeface="Calibri"/>
                <a:cs typeface="Times New Roman"/>
              </a:rPr>
              <a:t>, а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одбацује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активну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терапију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као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што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венесекција</a:t>
            </a:r>
            <a:r>
              <a:rPr lang="en-US" dirty="0">
                <a:latin typeface="Calibri"/>
                <a:ea typeface="Calibri"/>
                <a:cs typeface="Times New Roman"/>
              </a:rPr>
              <a:t>.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Највећу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пажњу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посвећује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хигијени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већу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него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лековима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првенствено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препоручује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дијету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телесне</a:t>
            </a: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вежбе</a:t>
            </a:r>
            <a:r>
              <a:rPr lang="en-US" dirty="0">
                <a:latin typeface="Calibri"/>
                <a:ea typeface="Calibri"/>
                <a:cs typeface="Times New Roman"/>
              </a:rPr>
              <a:t>,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купке</a:t>
            </a:r>
            <a:r>
              <a:rPr lang="en-US" dirty="0">
                <a:latin typeface="Calibri"/>
                <a:ea typeface="Calibri"/>
                <a:cs typeface="Times New Roman"/>
              </a:rPr>
              <a:t> и </a:t>
            </a:r>
            <a:r>
              <a:rPr lang="en-US" dirty="0" err="1">
                <a:latin typeface="Calibri"/>
                <a:ea typeface="Calibri"/>
                <a:cs typeface="Times New Roman"/>
              </a:rPr>
              <a:t>сл</a:t>
            </a:r>
            <a:r>
              <a:rPr lang="en-US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22064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Хвала на пажњи!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8931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962912"/>
            <a:ext cx="8229600" cy="41330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почеци старогрчке медицине нису поуздано утврђени.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Први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трагови датирају на 3000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г.п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Ископине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у Kриту и Микени откривају нам водовод, купатило, па чак и клозет на испирање текућом водом.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Проучавања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тих ископина показала су и велики утицај Вавилона и Египта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4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072896"/>
            <a:ext cx="8261873" cy="465017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Најстарији,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писани документ су Хомерови епови – Илијада и Одисеја, који су писани око 1000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г.п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 У њима су опевана и медицинска знања тога доба. </a:t>
            </a:r>
            <a:endParaRPr lang="sr-Latn-R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Посебно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је у Илијади дат опис разноврсних рана (преко 140) и болести као и методе њиховог лечења, па чак и инструменти којима су се лекари служили при вађењу стрела, У једном стиху Хомер наводи да лекар више вреди него многи мноштво других људи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Тројанском рату описани су лекари који ваде стреле, заустављају крвављење, врше превијања и рањеницима дају лекове за ублажавање болова. </a:t>
            </a:r>
            <a:endParaRPr lang="sr-Latn-R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овим еповима, поред наведених рационалних медицинских мера, налазе се и елементи магије и демонизма, а посебно развијен култ богова, те је медицина тог доба била делом митско-религиозна.</a:t>
            </a:r>
            <a:endParaRPr lang="sr-Cyrl-C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694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0721" y="1207008"/>
            <a:ext cx="8261873" cy="4516061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Грчки бог, отац свих вештина, творац и заштитник музике, науке, уметности и медицине је Аполон. </a:t>
            </a:r>
            <a:endParaRPr lang="sr-Latn-RS" dirty="0" smtClean="0"/>
          </a:p>
          <a:p>
            <a:pPr algn="just"/>
            <a:r>
              <a:rPr lang="ru-RU" dirty="0" smtClean="0"/>
              <a:t>Медицинска </a:t>
            </a:r>
            <a:r>
              <a:rPr lang="ru-RU" dirty="0"/>
              <a:t>моћ је приписивана и неким другим боговима (Артемиди, Атини, Пеону и др.). </a:t>
            </a:r>
            <a:endParaRPr lang="sr-Latn-RS" dirty="0" smtClean="0"/>
          </a:p>
          <a:p>
            <a:pPr algn="just"/>
            <a:r>
              <a:rPr lang="ru-RU" dirty="0" smtClean="0"/>
              <a:t>Међутим</a:t>
            </a:r>
            <a:r>
              <a:rPr lang="ru-RU" dirty="0"/>
              <a:t>, у каснијем добу главни бог медицине постаје Асклепије (у латинском преводу Ескулап), који је живео око 1443. </a:t>
            </a:r>
            <a:r>
              <a:rPr lang="ru-RU" dirty="0" smtClean="0"/>
              <a:t>г.п</a:t>
            </a:r>
            <a:r>
              <a:rPr lang="en-US" dirty="0" smtClean="0"/>
              <a:t>.</a:t>
            </a:r>
            <a:r>
              <a:rPr lang="ru-RU" dirty="0" smtClean="0"/>
              <a:t>н</a:t>
            </a:r>
            <a:r>
              <a:rPr lang="en-US" dirty="0" smtClean="0"/>
              <a:t>.</a:t>
            </a:r>
            <a:r>
              <a:rPr lang="ru-RU" dirty="0" smtClean="0"/>
              <a:t>е</a:t>
            </a:r>
            <a:r>
              <a:rPr lang="ru-RU" dirty="0"/>
              <a:t>. и који је био тесалски кнез и успешан лекар. </a:t>
            </a:r>
            <a:endParaRPr lang="sr-Latn-RS" dirty="0" smtClean="0"/>
          </a:p>
          <a:p>
            <a:pPr algn="just"/>
            <a:r>
              <a:rPr lang="ru-RU" dirty="0" smtClean="0"/>
              <a:t>Према </a:t>
            </a:r>
            <a:r>
              <a:rPr lang="ru-RU" dirty="0"/>
              <a:t>легенди био је син Аполона, а његове кћери биле су Хигијеа и Панакеја. Његова два сина били су лекари у борби под Тројом.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70270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209</TotalTime>
  <Words>4766</Words>
  <Application>Microsoft Office PowerPoint</Application>
  <PresentationFormat>Custom</PresentationFormat>
  <Paragraphs>187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Theme1</vt:lpstr>
      <vt:lpstr>Античка Грчка</vt:lpstr>
      <vt:lpstr>Slide 2</vt:lpstr>
      <vt:lpstr>Slide 3</vt:lpstr>
      <vt:lpstr>Slide 4</vt:lpstr>
      <vt:lpstr>Slide 5</vt:lpstr>
      <vt:lpstr>Старогрчка медицина пре Хипократа 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Хипократска медицина</vt:lpstr>
      <vt:lpstr>Slide 27</vt:lpstr>
      <vt:lpstr>Slide 28</vt:lpstr>
      <vt:lpstr>Corpus Hippocraticum »Hipokratov zbornik«   </vt:lpstr>
      <vt:lpstr>Corpus Hippocraticum »Hipokratov zbornik«   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Постхипократска медицина 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Александријска школа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Joca</cp:lastModifiedBy>
  <cp:revision>29</cp:revision>
  <dcterms:created xsi:type="dcterms:W3CDTF">2023-09-13T10:25:46Z</dcterms:created>
  <dcterms:modified xsi:type="dcterms:W3CDTF">2023-12-08T14:38:24Z</dcterms:modified>
</cp:coreProperties>
</file>